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0" d="100"/>
          <a:sy n="60" d="100"/>
        </p:scale>
        <p:origin x="-96" y="-6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2610C5-1B06-4A02-AC9C-589D1774BA5D}" type="datetimeFigureOut">
              <a:rPr lang="en-US" smtClean="0"/>
              <a:pPr/>
              <a:t>11/29/2014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92D1BB-CBB9-4325-8E22-C94999F1B45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9BF2F1C-1DFD-4480-8CCE-C7369AE749DD}" type="datetimeFigureOut">
              <a:rPr lang="en-US" smtClean="0"/>
              <a:pPr/>
              <a:t>11/29/2014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BF4C29-B9B5-4D0D-9725-7D38074479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BF2F1C-1DFD-4480-8CCE-C7369AE749DD}" type="datetimeFigureOut">
              <a:rPr lang="en-US" smtClean="0"/>
              <a:pPr/>
              <a:t>11/29/2014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BF4C29-B9B5-4D0D-9725-7D38074479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BF2F1C-1DFD-4480-8CCE-C7369AE749DD}" type="datetimeFigureOut">
              <a:rPr lang="en-US" smtClean="0"/>
              <a:pPr/>
              <a:t>11/29/2014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BF4C29-B9B5-4D0D-9725-7D38074479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9BF2F1C-1DFD-4480-8CCE-C7369AE749DD}" type="datetimeFigureOut">
              <a:rPr lang="en-US" smtClean="0"/>
              <a:pPr/>
              <a:t>11/29/2014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BF4C29-B9B5-4D0D-9725-7D38074479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BF2F1C-1DFD-4480-8CCE-C7369AE749DD}" type="datetimeFigureOut">
              <a:rPr lang="en-US" smtClean="0"/>
              <a:pPr/>
              <a:t>11/29/2014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BF4C29-B9B5-4D0D-9725-7D38074479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9BF2F1C-1DFD-4480-8CCE-C7369AE749DD}" type="datetimeFigureOut">
              <a:rPr lang="en-US" smtClean="0"/>
              <a:pPr/>
              <a:t>11/29/2014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0BF4C29-B9B5-4D0D-9725-7D38074479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BF2F1C-1DFD-4480-8CCE-C7369AE749DD}" type="datetimeFigureOut">
              <a:rPr lang="en-US" smtClean="0"/>
              <a:pPr/>
              <a:t>11/29/2014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0BF4C29-B9B5-4D0D-9725-7D38074479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BF2F1C-1DFD-4480-8CCE-C7369AE749DD}" type="datetimeFigureOut">
              <a:rPr lang="en-US" smtClean="0"/>
              <a:pPr/>
              <a:t>11/29/2014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BF4C29-B9B5-4D0D-9725-7D38074479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BF2F1C-1DFD-4480-8CCE-C7369AE749DD}" type="datetimeFigureOut">
              <a:rPr lang="en-US" smtClean="0"/>
              <a:pPr/>
              <a:t>11/29/2014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BF4C29-B9B5-4D0D-9725-7D38074479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BF2F1C-1DFD-4480-8CCE-C7369AE749DD}" type="datetimeFigureOut">
              <a:rPr lang="en-US" smtClean="0"/>
              <a:pPr/>
              <a:t>11/29/2014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BF4C29-B9B5-4D0D-9725-7D38074479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BF2F1C-1DFD-4480-8CCE-C7369AE749DD}" type="datetimeFigureOut">
              <a:rPr lang="en-US" smtClean="0"/>
              <a:pPr/>
              <a:t>11/29/2014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BF4C29-B9B5-4D0D-9725-7D38074479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BF2F1C-1DFD-4480-8CCE-C7369AE749DD}" type="datetimeFigureOut">
              <a:rPr lang="en-US" smtClean="0"/>
              <a:pPr/>
              <a:t>11/29/2014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BF4C29-B9B5-4D0D-9725-7D38074479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dirty="0"/>
          </a:p>
        </p:txBody>
      </p:sp>
      <p:pic>
        <p:nvPicPr>
          <p:cNvPr id="7" name="Picture 6" descr="20101003_8.tif"/>
          <p:cNvPicPr>
            <a:picLocks noChangeAspect="1"/>
          </p:cNvPicPr>
          <p:nvPr/>
        </p:nvPicPr>
        <p:blipFill>
          <a:blip r:embed="rId3" cstate="print"/>
          <a:stretch>
            <a:fillRect/>
          </a:stretch>
        </p:blipFill>
        <p:spPr>
          <a:xfrm>
            <a:off x="4495800" y="2438400"/>
            <a:ext cx="4038600" cy="4169855"/>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 To The Hospital</a:t>
            </a:r>
            <a:endParaRPr lang="en-US" dirty="0"/>
          </a:p>
        </p:txBody>
      </p:sp>
      <p:pic>
        <p:nvPicPr>
          <p:cNvPr id="2050" name="Picture 2" descr="C:\Users\Mannie\Favorites\Desktop\images.jpg"/>
          <p:cNvPicPr>
            <a:picLocks noChangeAspect="1" noChangeArrowheads="1"/>
          </p:cNvPicPr>
          <p:nvPr/>
        </p:nvPicPr>
        <p:blipFill>
          <a:blip r:embed="rId2" cstate="print"/>
          <a:srcRect/>
          <a:stretch>
            <a:fillRect/>
          </a:stretch>
        </p:blipFill>
        <p:spPr bwMode="auto">
          <a:xfrm>
            <a:off x="0" y="1752600"/>
            <a:ext cx="4122389" cy="2093912"/>
          </a:xfrm>
          <a:prstGeom prst="rect">
            <a:avLst/>
          </a:prstGeom>
          <a:noFill/>
        </p:spPr>
      </p:pic>
      <p:sp>
        <p:nvSpPr>
          <p:cNvPr id="4" name="TextBox 3"/>
          <p:cNvSpPr txBox="1"/>
          <p:nvPr/>
        </p:nvSpPr>
        <p:spPr>
          <a:xfrm>
            <a:off x="4114800" y="1600200"/>
            <a:ext cx="4648200" cy="1752600"/>
          </a:xfrm>
          <a:prstGeom prst="rect">
            <a:avLst/>
          </a:prstGeom>
          <a:noFill/>
        </p:spPr>
        <p:txBody>
          <a:bodyPr wrap="square" rtlCol="0">
            <a:spAutoFit/>
          </a:bodyPr>
          <a:lstStyle/>
          <a:p>
            <a:r>
              <a:rPr lang="en-US" dirty="0"/>
              <a:t> </a:t>
            </a:r>
          </a:p>
          <a:p>
            <a:r>
              <a:rPr lang="en-US" dirty="0"/>
              <a:t>Before you go you should know the reason that prompts you to make the decision to go.</a:t>
            </a:r>
          </a:p>
          <a:p>
            <a:r>
              <a:rPr lang="en-US" dirty="0"/>
              <a:t>"Why am I going?" Sounds ridiculous. It is not. The motive for your visit measures the value of the visit</a:t>
            </a:r>
            <a:r>
              <a:rPr lang="en-US" dirty="0" smtClean="0"/>
              <a:t>. </a:t>
            </a:r>
            <a:endParaRPr lang="en-US" dirty="0"/>
          </a:p>
        </p:txBody>
      </p:sp>
      <p:sp>
        <p:nvSpPr>
          <p:cNvPr id="5" name="TextBox 4"/>
          <p:cNvSpPr txBox="1"/>
          <p:nvPr/>
        </p:nvSpPr>
        <p:spPr>
          <a:xfrm>
            <a:off x="4114800" y="3200400"/>
            <a:ext cx="3505200" cy="1200329"/>
          </a:xfrm>
          <a:prstGeom prst="rect">
            <a:avLst/>
          </a:prstGeom>
          <a:noFill/>
        </p:spPr>
        <p:txBody>
          <a:bodyPr wrap="square" rtlCol="0">
            <a:spAutoFit/>
          </a:bodyPr>
          <a:lstStyle/>
          <a:p>
            <a:r>
              <a:rPr lang="en-US" dirty="0" smtClean="0"/>
              <a:t>Your reason for visiting will reflect in your attitude to the patient, and in most cases that attitude will be obvious to the patient.</a:t>
            </a:r>
            <a:endParaRPr lang="en-US"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anim from="(-#ppt_w/2)" to="(#ppt_x)" calcmode="lin" valueType="num">
                                      <p:cBhvr>
                                        <p:cTn id="7" dur="1200" fill="hold">
                                          <p:stCondLst>
                                            <p:cond delay="0"/>
                                          </p:stCondLst>
                                        </p:cTn>
                                        <p:tgtEl>
                                          <p:spTgt spid="2"/>
                                        </p:tgtEl>
                                        <p:attrNameLst>
                                          <p:attrName>ppt_x</p:attrName>
                                        </p:attrNameLst>
                                      </p:cBhvr>
                                    </p:anim>
                                    <p:anim from="0" to="-1.0" calcmode="lin" valueType="num">
                                      <p:cBhvr>
                                        <p:cTn id="8" dur="400" decel="50000" autoRev="1" fill="hold">
                                          <p:stCondLst>
                                            <p:cond delay="1200"/>
                                          </p:stCondLst>
                                        </p:cTn>
                                        <p:tgtEl>
                                          <p:spTgt spid="2"/>
                                        </p:tgtEl>
                                        <p:attrNameLst>
                                          <p:attrName>xshear</p:attrName>
                                        </p:attrNameLst>
                                      </p:cBhvr>
                                    </p:anim>
                                    <p:animScale>
                                      <p:cBhvr>
                                        <p:cTn id="9" dur="400" decel="100000" autoRev="1" fill="hold">
                                          <p:stCondLst>
                                            <p:cond delay="1200"/>
                                          </p:stCondLst>
                                        </p:cTn>
                                        <p:tgtEl>
                                          <p:spTgt spid="2"/>
                                        </p:tgtEl>
                                      </p:cBhvr>
                                      <p:from x="100000" y="100000"/>
                                      <p:to x="80000" y="100000"/>
                                    </p:animScale>
                                    <p:anim by="(#ppt_h/3+#ppt_w*0.1)" calcmode="lin" valueType="num">
                                      <p:cBhvr additive="sum">
                                        <p:cTn id="10" dur="400" decel="100000" autoRev="1" fill="hold">
                                          <p:stCondLst>
                                            <p:cond delay="1200"/>
                                          </p:stCondLst>
                                        </p:cTn>
                                        <p:tgtEl>
                                          <p:spTgt spid="2"/>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34"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 from="(-#ppt_w/2)" to="(#ppt_x)" calcmode="lin" valueType="num">
                                      <p:cBhvr>
                                        <p:cTn id="15" dur="1200" fill="hold">
                                          <p:stCondLst>
                                            <p:cond delay="0"/>
                                          </p:stCondLst>
                                        </p:cTn>
                                        <p:tgtEl>
                                          <p:spTgt spid="2050"/>
                                        </p:tgtEl>
                                        <p:attrNameLst>
                                          <p:attrName>ppt_x</p:attrName>
                                        </p:attrNameLst>
                                      </p:cBhvr>
                                    </p:anim>
                                    <p:anim from="0" to="-1.0" calcmode="lin" valueType="num">
                                      <p:cBhvr>
                                        <p:cTn id="16" dur="400" decel="50000" autoRev="1" fill="hold">
                                          <p:stCondLst>
                                            <p:cond delay="1200"/>
                                          </p:stCondLst>
                                        </p:cTn>
                                        <p:tgtEl>
                                          <p:spTgt spid="2050"/>
                                        </p:tgtEl>
                                        <p:attrNameLst>
                                          <p:attrName>xshear</p:attrName>
                                        </p:attrNameLst>
                                      </p:cBhvr>
                                    </p:anim>
                                    <p:animScale>
                                      <p:cBhvr>
                                        <p:cTn id="17" dur="400" decel="100000" autoRev="1" fill="hold">
                                          <p:stCondLst>
                                            <p:cond delay="1200"/>
                                          </p:stCondLst>
                                        </p:cTn>
                                        <p:tgtEl>
                                          <p:spTgt spid="2050"/>
                                        </p:tgtEl>
                                      </p:cBhvr>
                                      <p:from x="100000" y="100000"/>
                                      <p:to x="80000" y="100000"/>
                                    </p:animScale>
                                    <p:anim by="(#ppt_h/3+#ppt_w*0.1)" calcmode="lin" valueType="num">
                                      <p:cBhvr additive="sum">
                                        <p:cTn id="18" dur="400" decel="100000" autoRev="1" fill="hold">
                                          <p:stCondLst>
                                            <p:cond delay="1200"/>
                                          </p:stCondLst>
                                        </p:cTn>
                                        <p:tgtEl>
                                          <p:spTgt spid="2050"/>
                                        </p:tgtEl>
                                        <p:attrNameLst>
                                          <p:attrName>ppt_x</p:attrName>
                                        </p:attrNameLst>
                                      </p:cBhvr>
                                    </p:anim>
                                  </p:childTnLst>
                                </p:cTn>
                              </p:par>
                            </p:childTnLst>
                          </p:cTn>
                        </p:par>
                      </p:childTnLst>
                    </p:cTn>
                  </p:par>
                  <p:par>
                    <p:cTn id="19" fill="hold">
                      <p:stCondLst>
                        <p:cond delay="indefinite"/>
                      </p:stCondLst>
                      <p:childTnLst>
                        <p:par>
                          <p:cTn id="20" fill="hold">
                            <p:stCondLst>
                              <p:cond delay="0"/>
                            </p:stCondLst>
                            <p:childTnLst>
                              <p:par>
                                <p:cTn id="21" presetID="34" presetClass="entr" presetSubtype="0" fill="hold"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anim from="(-#ppt_w/2)" to="(#ppt_x)" calcmode="lin" valueType="num">
                                      <p:cBhvr>
                                        <p:cTn id="23" dur="1800" fill="hold">
                                          <p:stCondLst>
                                            <p:cond delay="0"/>
                                          </p:stCondLst>
                                        </p:cTn>
                                        <p:tgtEl>
                                          <p:spTgt spid="4">
                                            <p:txEl>
                                              <p:pRg st="1" end="1"/>
                                            </p:txEl>
                                          </p:spTgt>
                                        </p:tgtEl>
                                        <p:attrNameLst>
                                          <p:attrName>ppt_x</p:attrName>
                                        </p:attrNameLst>
                                      </p:cBhvr>
                                    </p:anim>
                                    <p:anim from="0" to="-1.0" calcmode="lin" valueType="num">
                                      <p:cBhvr>
                                        <p:cTn id="24" dur="600" decel="50000" autoRev="1" fill="hold">
                                          <p:stCondLst>
                                            <p:cond delay="1800"/>
                                          </p:stCondLst>
                                        </p:cTn>
                                        <p:tgtEl>
                                          <p:spTgt spid="4">
                                            <p:txEl>
                                              <p:pRg st="1" end="1"/>
                                            </p:txEl>
                                          </p:spTgt>
                                        </p:tgtEl>
                                        <p:attrNameLst>
                                          <p:attrName>xshear</p:attrName>
                                        </p:attrNameLst>
                                      </p:cBhvr>
                                    </p:anim>
                                    <p:animScale>
                                      <p:cBhvr>
                                        <p:cTn id="25" dur="600" decel="100000" autoRev="1" fill="hold">
                                          <p:stCondLst>
                                            <p:cond delay="1800"/>
                                          </p:stCondLst>
                                        </p:cTn>
                                        <p:tgtEl>
                                          <p:spTgt spid="4">
                                            <p:txEl>
                                              <p:pRg st="1" end="1"/>
                                            </p:txEl>
                                          </p:spTgt>
                                        </p:tgtEl>
                                      </p:cBhvr>
                                      <p:from x="100000" y="100000"/>
                                      <p:to x="80000" y="100000"/>
                                    </p:animScale>
                                    <p:anim by="(#ppt_h/3+#ppt_w*0.1)" calcmode="lin" valueType="num">
                                      <p:cBhvr additive="sum">
                                        <p:cTn id="26" dur="600" decel="100000" autoRev="1" fill="hold">
                                          <p:stCondLst>
                                            <p:cond delay="1800"/>
                                          </p:stCondLst>
                                        </p:cTn>
                                        <p:tgtEl>
                                          <p:spTgt spid="4">
                                            <p:txEl>
                                              <p:pRg st="1" end="1"/>
                                            </p:txEl>
                                          </p:spTgt>
                                        </p:tgtEl>
                                        <p:attrNameLst>
                                          <p:attrName>ppt_x</p:attrName>
                                        </p:attrNameLst>
                                      </p:cBhvr>
                                    </p:anim>
                                  </p:childTnLst>
                                </p:cTn>
                              </p:par>
                            </p:childTnLst>
                          </p:cTn>
                        </p:par>
                      </p:childTnLst>
                    </p:cTn>
                  </p:par>
                  <p:par>
                    <p:cTn id="27" fill="hold">
                      <p:stCondLst>
                        <p:cond delay="indefinite"/>
                      </p:stCondLst>
                      <p:childTnLst>
                        <p:par>
                          <p:cTn id="28" fill="hold">
                            <p:stCondLst>
                              <p:cond delay="0"/>
                            </p:stCondLst>
                            <p:childTnLst>
                              <p:par>
                                <p:cTn id="29" presetID="34" presetClass="entr" presetSubtype="0" fill="hold"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anim from="(-#ppt_w/2)" to="(#ppt_x)" calcmode="lin" valueType="num">
                                      <p:cBhvr>
                                        <p:cTn id="31" dur="1800" fill="hold">
                                          <p:stCondLst>
                                            <p:cond delay="0"/>
                                          </p:stCondLst>
                                        </p:cTn>
                                        <p:tgtEl>
                                          <p:spTgt spid="4">
                                            <p:txEl>
                                              <p:pRg st="2" end="2"/>
                                            </p:txEl>
                                          </p:spTgt>
                                        </p:tgtEl>
                                        <p:attrNameLst>
                                          <p:attrName>ppt_x</p:attrName>
                                        </p:attrNameLst>
                                      </p:cBhvr>
                                    </p:anim>
                                    <p:anim from="0" to="-1.0" calcmode="lin" valueType="num">
                                      <p:cBhvr>
                                        <p:cTn id="32" dur="600" decel="50000" autoRev="1" fill="hold">
                                          <p:stCondLst>
                                            <p:cond delay="1800"/>
                                          </p:stCondLst>
                                        </p:cTn>
                                        <p:tgtEl>
                                          <p:spTgt spid="4">
                                            <p:txEl>
                                              <p:pRg st="2" end="2"/>
                                            </p:txEl>
                                          </p:spTgt>
                                        </p:tgtEl>
                                        <p:attrNameLst>
                                          <p:attrName>xshear</p:attrName>
                                        </p:attrNameLst>
                                      </p:cBhvr>
                                    </p:anim>
                                    <p:animScale>
                                      <p:cBhvr>
                                        <p:cTn id="33" dur="600" decel="100000" autoRev="1" fill="hold">
                                          <p:stCondLst>
                                            <p:cond delay="1800"/>
                                          </p:stCondLst>
                                        </p:cTn>
                                        <p:tgtEl>
                                          <p:spTgt spid="4">
                                            <p:txEl>
                                              <p:pRg st="2" end="2"/>
                                            </p:txEl>
                                          </p:spTgt>
                                        </p:tgtEl>
                                      </p:cBhvr>
                                      <p:from x="100000" y="100000"/>
                                      <p:to x="80000" y="100000"/>
                                    </p:animScale>
                                    <p:anim by="(#ppt_h/3+#ppt_w*0.1)" calcmode="lin" valueType="num">
                                      <p:cBhvr additive="sum">
                                        <p:cTn id="34" dur="600" decel="100000" autoRev="1" fill="hold">
                                          <p:stCondLst>
                                            <p:cond delay="1800"/>
                                          </p:stCondLst>
                                        </p:cTn>
                                        <p:tgtEl>
                                          <p:spTgt spid="4">
                                            <p:txEl>
                                              <p:pRg st="2" end="2"/>
                                            </p:txEl>
                                          </p:spTgt>
                                        </p:tgtEl>
                                        <p:attrNameLst>
                                          <p:attrName>ppt_x</p:attrName>
                                        </p:attrNameLst>
                                      </p:cBhvr>
                                    </p:anim>
                                  </p:childTnLst>
                                </p:cTn>
                              </p:par>
                            </p:childTnLst>
                          </p:cTn>
                        </p:par>
                      </p:childTnLst>
                    </p:cTn>
                  </p:par>
                  <p:par>
                    <p:cTn id="35" fill="hold">
                      <p:stCondLst>
                        <p:cond delay="indefinite"/>
                      </p:stCondLst>
                      <p:childTnLst>
                        <p:par>
                          <p:cTn id="36" fill="hold">
                            <p:stCondLst>
                              <p:cond delay="0"/>
                            </p:stCondLst>
                            <p:childTnLst>
                              <p:par>
                                <p:cTn id="37" presetID="34"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 from="(-#ppt_w/2)" to="(#ppt_x)" calcmode="lin" valueType="num">
                                      <p:cBhvr>
                                        <p:cTn id="39" dur="1800" fill="hold">
                                          <p:stCondLst>
                                            <p:cond delay="0"/>
                                          </p:stCondLst>
                                        </p:cTn>
                                        <p:tgtEl>
                                          <p:spTgt spid="5"/>
                                        </p:tgtEl>
                                        <p:attrNameLst>
                                          <p:attrName>ppt_x</p:attrName>
                                        </p:attrNameLst>
                                      </p:cBhvr>
                                    </p:anim>
                                    <p:anim from="0" to="-1.0" calcmode="lin" valueType="num">
                                      <p:cBhvr>
                                        <p:cTn id="40" dur="600" decel="50000" autoRev="1" fill="hold">
                                          <p:stCondLst>
                                            <p:cond delay="1800"/>
                                          </p:stCondLst>
                                        </p:cTn>
                                        <p:tgtEl>
                                          <p:spTgt spid="5"/>
                                        </p:tgtEl>
                                        <p:attrNameLst>
                                          <p:attrName>xshear</p:attrName>
                                        </p:attrNameLst>
                                      </p:cBhvr>
                                    </p:anim>
                                    <p:animScale>
                                      <p:cBhvr>
                                        <p:cTn id="41" dur="600" decel="100000" autoRev="1" fill="hold">
                                          <p:stCondLst>
                                            <p:cond delay="1800"/>
                                          </p:stCondLst>
                                        </p:cTn>
                                        <p:tgtEl>
                                          <p:spTgt spid="5"/>
                                        </p:tgtEl>
                                      </p:cBhvr>
                                      <p:from x="100000" y="100000"/>
                                      <p:to x="80000" y="100000"/>
                                    </p:animScale>
                                    <p:anim by="(#ppt_h/3+#ppt_w*0.1)" calcmode="lin" valueType="num">
                                      <p:cBhvr additive="sum">
                                        <p:cTn id="42" dur="600" decel="100000" autoRev="1" fill="hold">
                                          <p:stCondLst>
                                            <p:cond delay="1800"/>
                                          </p:stCondLst>
                                        </p:cTn>
                                        <p:tgtEl>
                                          <p:spTgt spid="5"/>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 Many Visitors</a:t>
            </a:r>
            <a:endParaRPr lang="en-US" dirty="0"/>
          </a:p>
        </p:txBody>
      </p:sp>
      <p:pic>
        <p:nvPicPr>
          <p:cNvPr id="3074" name="Picture 2" descr="C:\Users\Mannie\Favorites\Desktop\medical-doctor-patient-medicine-crowd-doors-enan22_low.jpg"/>
          <p:cNvPicPr>
            <a:picLocks noChangeAspect="1" noChangeArrowheads="1"/>
          </p:cNvPicPr>
          <p:nvPr/>
        </p:nvPicPr>
        <p:blipFill>
          <a:blip r:embed="rId2" cstate="print"/>
          <a:srcRect/>
          <a:stretch>
            <a:fillRect/>
          </a:stretch>
        </p:blipFill>
        <p:spPr bwMode="auto">
          <a:xfrm>
            <a:off x="0" y="1371600"/>
            <a:ext cx="4168997" cy="3429000"/>
          </a:xfrm>
          <a:prstGeom prst="rect">
            <a:avLst/>
          </a:prstGeom>
          <a:noFill/>
        </p:spPr>
      </p:pic>
      <p:sp>
        <p:nvSpPr>
          <p:cNvPr id="4" name="TextBox 3"/>
          <p:cNvSpPr txBox="1"/>
          <p:nvPr/>
        </p:nvSpPr>
        <p:spPr>
          <a:xfrm>
            <a:off x="4267200" y="1295400"/>
            <a:ext cx="4648200" cy="3693319"/>
          </a:xfrm>
          <a:prstGeom prst="rect">
            <a:avLst/>
          </a:prstGeom>
          <a:noFill/>
        </p:spPr>
        <p:txBody>
          <a:bodyPr wrap="square" rtlCol="0">
            <a:spAutoFit/>
          </a:bodyPr>
          <a:lstStyle/>
          <a:p>
            <a:r>
              <a:rPr lang="en-US" u="sng" dirty="0"/>
              <a:t>Too many visitors</a:t>
            </a:r>
            <a:r>
              <a:rPr lang="en-US" dirty="0"/>
              <a:t> may have an adverse effect on the progress of a patient in the hospital, as well as the nature of the visit.</a:t>
            </a:r>
          </a:p>
          <a:p>
            <a:r>
              <a:rPr lang="en-US" dirty="0"/>
              <a:t>1. As those who move among patients daily, chaplains and staff frequently hear expressions of relief that a visitor or visitors have at least gone.</a:t>
            </a:r>
          </a:p>
          <a:p>
            <a:r>
              <a:rPr lang="en-US" dirty="0"/>
              <a:t>2. Patients are sometimes more exhausted and weak on Monday morning after  weekend of visitors.</a:t>
            </a:r>
          </a:p>
          <a:p>
            <a:r>
              <a:rPr lang="en-US" dirty="0"/>
              <a:t>3. There are also the occasion when a patient becomes very depressed following the visit of a pastoral person who speaks inappropriately.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from="(-#ppt_w/2)" to="(#ppt_x)" calcmode="lin" valueType="num">
                                      <p:cBhvr>
                                        <p:cTn id="7" dur="1200" fill="hold">
                                          <p:stCondLst>
                                            <p:cond delay="0"/>
                                          </p:stCondLst>
                                        </p:cTn>
                                        <p:tgtEl>
                                          <p:spTgt spid="2"/>
                                        </p:tgtEl>
                                        <p:attrNameLst>
                                          <p:attrName>ppt_x</p:attrName>
                                        </p:attrNameLst>
                                      </p:cBhvr>
                                    </p:anim>
                                    <p:anim from="0" to="-1.0" calcmode="lin" valueType="num">
                                      <p:cBhvr>
                                        <p:cTn id="8" dur="400" decel="50000" autoRev="1" fill="hold">
                                          <p:stCondLst>
                                            <p:cond delay="1200"/>
                                          </p:stCondLst>
                                        </p:cTn>
                                        <p:tgtEl>
                                          <p:spTgt spid="2"/>
                                        </p:tgtEl>
                                        <p:attrNameLst>
                                          <p:attrName>xshear</p:attrName>
                                        </p:attrNameLst>
                                      </p:cBhvr>
                                    </p:anim>
                                    <p:animScale>
                                      <p:cBhvr>
                                        <p:cTn id="9" dur="400" decel="100000" autoRev="1" fill="hold">
                                          <p:stCondLst>
                                            <p:cond delay="1200"/>
                                          </p:stCondLst>
                                        </p:cTn>
                                        <p:tgtEl>
                                          <p:spTgt spid="2"/>
                                        </p:tgtEl>
                                      </p:cBhvr>
                                      <p:from x="100000" y="100000"/>
                                      <p:to x="80000" y="100000"/>
                                    </p:animScale>
                                    <p:anim by="(#ppt_h/3+#ppt_w*0.1)" calcmode="lin" valueType="num">
                                      <p:cBhvr additive="sum">
                                        <p:cTn id="10" dur="400" decel="100000" autoRev="1" fill="hold">
                                          <p:stCondLst>
                                            <p:cond delay="1200"/>
                                          </p:stCondLst>
                                        </p:cTn>
                                        <p:tgtEl>
                                          <p:spTgt spid="2"/>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30"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animEffect transition="in" filter="fade">
                                      <p:cBhvr>
                                        <p:cTn id="15" dur="800" decel="100000"/>
                                        <p:tgtEl>
                                          <p:spTgt spid="3074"/>
                                        </p:tgtEl>
                                      </p:cBhvr>
                                    </p:animEffect>
                                    <p:anim calcmode="lin" valueType="num">
                                      <p:cBhvr>
                                        <p:cTn id="16" dur="800" decel="100000" fill="hold"/>
                                        <p:tgtEl>
                                          <p:spTgt spid="3074"/>
                                        </p:tgtEl>
                                        <p:attrNameLst>
                                          <p:attrName>style.rotation</p:attrName>
                                        </p:attrNameLst>
                                      </p:cBhvr>
                                      <p:tavLst>
                                        <p:tav tm="0">
                                          <p:val>
                                            <p:fltVal val="-90"/>
                                          </p:val>
                                        </p:tav>
                                        <p:tav tm="100000">
                                          <p:val>
                                            <p:fltVal val="0"/>
                                          </p:val>
                                        </p:tav>
                                      </p:tavLst>
                                    </p:anim>
                                    <p:anim calcmode="lin" valueType="num">
                                      <p:cBhvr>
                                        <p:cTn id="17" dur="800" decel="100000" fill="hold"/>
                                        <p:tgtEl>
                                          <p:spTgt spid="3074"/>
                                        </p:tgtEl>
                                        <p:attrNameLst>
                                          <p:attrName>ppt_x</p:attrName>
                                        </p:attrNameLst>
                                      </p:cBhvr>
                                      <p:tavLst>
                                        <p:tav tm="0">
                                          <p:val>
                                            <p:strVal val="#ppt_x+0.4"/>
                                          </p:val>
                                        </p:tav>
                                        <p:tav tm="100000">
                                          <p:val>
                                            <p:strVal val="#ppt_x-0.05"/>
                                          </p:val>
                                        </p:tav>
                                      </p:tavLst>
                                    </p:anim>
                                    <p:anim calcmode="lin" valueType="num">
                                      <p:cBhvr>
                                        <p:cTn id="18" dur="800" decel="100000" fill="hold"/>
                                        <p:tgtEl>
                                          <p:spTgt spid="3074"/>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3074"/>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3074"/>
                                        </p:tgtEl>
                                        <p:attrNameLst>
                                          <p:attrName>ppt_y</p:attrName>
                                        </p:attrNameLst>
                                      </p:cBhvr>
                                      <p:tavLst>
                                        <p:tav tm="0">
                                          <p:val>
                                            <p:strVal val="#ppt_y+0.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4" presetClass="entr" presetSubtype="0" fill="hold"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 from="(-#ppt_w/2)" to="(#ppt_x)" calcmode="lin" valueType="num">
                                      <p:cBhvr>
                                        <p:cTn id="25" dur="1800" fill="hold">
                                          <p:stCondLst>
                                            <p:cond delay="0"/>
                                          </p:stCondLst>
                                        </p:cTn>
                                        <p:tgtEl>
                                          <p:spTgt spid="4">
                                            <p:txEl>
                                              <p:pRg st="0" end="0"/>
                                            </p:txEl>
                                          </p:spTgt>
                                        </p:tgtEl>
                                        <p:attrNameLst>
                                          <p:attrName>ppt_x</p:attrName>
                                        </p:attrNameLst>
                                      </p:cBhvr>
                                    </p:anim>
                                    <p:anim from="0" to="-1.0" calcmode="lin" valueType="num">
                                      <p:cBhvr>
                                        <p:cTn id="26" dur="600" decel="50000" autoRev="1" fill="hold">
                                          <p:stCondLst>
                                            <p:cond delay="1800"/>
                                          </p:stCondLst>
                                        </p:cTn>
                                        <p:tgtEl>
                                          <p:spTgt spid="4">
                                            <p:txEl>
                                              <p:pRg st="0" end="0"/>
                                            </p:txEl>
                                          </p:spTgt>
                                        </p:tgtEl>
                                        <p:attrNameLst>
                                          <p:attrName>xshear</p:attrName>
                                        </p:attrNameLst>
                                      </p:cBhvr>
                                    </p:anim>
                                    <p:animScale>
                                      <p:cBhvr>
                                        <p:cTn id="27" dur="600" decel="100000" autoRev="1" fill="hold">
                                          <p:stCondLst>
                                            <p:cond delay="1800"/>
                                          </p:stCondLst>
                                        </p:cTn>
                                        <p:tgtEl>
                                          <p:spTgt spid="4">
                                            <p:txEl>
                                              <p:pRg st="0" end="0"/>
                                            </p:txEl>
                                          </p:spTgt>
                                        </p:tgtEl>
                                      </p:cBhvr>
                                      <p:from x="100000" y="100000"/>
                                      <p:to x="80000" y="100000"/>
                                    </p:animScale>
                                    <p:anim by="(#ppt_h/3+#ppt_w*0.1)" calcmode="lin" valueType="num">
                                      <p:cBhvr additive="sum">
                                        <p:cTn id="28" dur="600" decel="100000" autoRev="1" fill="hold">
                                          <p:stCondLst>
                                            <p:cond delay="1800"/>
                                          </p:stCondLst>
                                        </p:cTn>
                                        <p:tgtEl>
                                          <p:spTgt spid="4">
                                            <p:txEl>
                                              <p:pRg st="0" end="0"/>
                                            </p:txEl>
                                          </p:spTgt>
                                        </p:tgtEl>
                                        <p:attrNameLst>
                                          <p:attrName>ppt_x</p:attrName>
                                        </p:attrNameLst>
                                      </p:cBhvr>
                                    </p:anim>
                                  </p:childTnLst>
                                </p:cTn>
                              </p:par>
                            </p:childTnLst>
                          </p:cTn>
                        </p:par>
                      </p:childTnLst>
                    </p:cTn>
                  </p:par>
                  <p:par>
                    <p:cTn id="29" fill="hold">
                      <p:stCondLst>
                        <p:cond delay="indefinite"/>
                      </p:stCondLst>
                      <p:childTnLst>
                        <p:par>
                          <p:cTn id="30" fill="hold">
                            <p:stCondLst>
                              <p:cond delay="0"/>
                            </p:stCondLst>
                            <p:childTnLst>
                              <p:par>
                                <p:cTn id="31" presetID="34" presetClass="entr" presetSubtype="0" fill="hold" nodeType="clickEffect">
                                  <p:stCondLst>
                                    <p:cond delay="0"/>
                                  </p:stCondLst>
                                  <p:childTnLst>
                                    <p:set>
                                      <p:cBhvr>
                                        <p:cTn id="32" dur="1" fill="hold">
                                          <p:stCondLst>
                                            <p:cond delay="0"/>
                                          </p:stCondLst>
                                        </p:cTn>
                                        <p:tgtEl>
                                          <p:spTgt spid="4">
                                            <p:txEl>
                                              <p:pRg st="1" end="1"/>
                                            </p:txEl>
                                          </p:spTgt>
                                        </p:tgtEl>
                                        <p:attrNameLst>
                                          <p:attrName>style.visibility</p:attrName>
                                        </p:attrNameLst>
                                      </p:cBhvr>
                                      <p:to>
                                        <p:strVal val="visible"/>
                                      </p:to>
                                    </p:set>
                                    <p:anim from="(-#ppt_w/2)" to="(#ppt_x)" calcmode="lin" valueType="num">
                                      <p:cBhvr>
                                        <p:cTn id="33" dur="1800" fill="hold">
                                          <p:stCondLst>
                                            <p:cond delay="0"/>
                                          </p:stCondLst>
                                        </p:cTn>
                                        <p:tgtEl>
                                          <p:spTgt spid="4">
                                            <p:txEl>
                                              <p:pRg st="1" end="1"/>
                                            </p:txEl>
                                          </p:spTgt>
                                        </p:tgtEl>
                                        <p:attrNameLst>
                                          <p:attrName>ppt_x</p:attrName>
                                        </p:attrNameLst>
                                      </p:cBhvr>
                                    </p:anim>
                                    <p:anim from="0" to="-1.0" calcmode="lin" valueType="num">
                                      <p:cBhvr>
                                        <p:cTn id="34" dur="600" decel="50000" autoRev="1" fill="hold">
                                          <p:stCondLst>
                                            <p:cond delay="1800"/>
                                          </p:stCondLst>
                                        </p:cTn>
                                        <p:tgtEl>
                                          <p:spTgt spid="4">
                                            <p:txEl>
                                              <p:pRg st="1" end="1"/>
                                            </p:txEl>
                                          </p:spTgt>
                                        </p:tgtEl>
                                        <p:attrNameLst>
                                          <p:attrName>xshear</p:attrName>
                                        </p:attrNameLst>
                                      </p:cBhvr>
                                    </p:anim>
                                    <p:animScale>
                                      <p:cBhvr>
                                        <p:cTn id="35" dur="600" decel="100000" autoRev="1" fill="hold">
                                          <p:stCondLst>
                                            <p:cond delay="1800"/>
                                          </p:stCondLst>
                                        </p:cTn>
                                        <p:tgtEl>
                                          <p:spTgt spid="4">
                                            <p:txEl>
                                              <p:pRg st="1" end="1"/>
                                            </p:txEl>
                                          </p:spTgt>
                                        </p:tgtEl>
                                      </p:cBhvr>
                                      <p:from x="100000" y="100000"/>
                                      <p:to x="80000" y="100000"/>
                                    </p:animScale>
                                    <p:anim by="(#ppt_h/3+#ppt_w*0.1)" calcmode="lin" valueType="num">
                                      <p:cBhvr additive="sum">
                                        <p:cTn id="36" dur="600" decel="100000" autoRev="1" fill="hold">
                                          <p:stCondLst>
                                            <p:cond delay="1800"/>
                                          </p:stCondLst>
                                        </p:cTn>
                                        <p:tgtEl>
                                          <p:spTgt spid="4">
                                            <p:txEl>
                                              <p:pRg st="1" end="1"/>
                                            </p:txEl>
                                          </p:spTgt>
                                        </p:tgtEl>
                                        <p:attrNameLst>
                                          <p:attrName>ppt_x</p:attrName>
                                        </p:attrNameLst>
                                      </p:cBhvr>
                                    </p:anim>
                                  </p:childTnLst>
                                </p:cTn>
                              </p:par>
                            </p:childTnLst>
                          </p:cTn>
                        </p:par>
                      </p:childTnLst>
                    </p:cTn>
                  </p:par>
                  <p:par>
                    <p:cTn id="37" fill="hold">
                      <p:stCondLst>
                        <p:cond delay="indefinite"/>
                      </p:stCondLst>
                      <p:childTnLst>
                        <p:par>
                          <p:cTn id="38" fill="hold">
                            <p:stCondLst>
                              <p:cond delay="0"/>
                            </p:stCondLst>
                            <p:childTnLst>
                              <p:par>
                                <p:cTn id="39" presetID="34" presetClass="entr" presetSubtype="0" fill="hold" nodeType="clickEffect">
                                  <p:stCondLst>
                                    <p:cond delay="0"/>
                                  </p:stCondLst>
                                  <p:childTnLst>
                                    <p:set>
                                      <p:cBhvr>
                                        <p:cTn id="40" dur="1" fill="hold">
                                          <p:stCondLst>
                                            <p:cond delay="0"/>
                                          </p:stCondLst>
                                        </p:cTn>
                                        <p:tgtEl>
                                          <p:spTgt spid="4">
                                            <p:txEl>
                                              <p:pRg st="2" end="2"/>
                                            </p:txEl>
                                          </p:spTgt>
                                        </p:tgtEl>
                                        <p:attrNameLst>
                                          <p:attrName>style.visibility</p:attrName>
                                        </p:attrNameLst>
                                      </p:cBhvr>
                                      <p:to>
                                        <p:strVal val="visible"/>
                                      </p:to>
                                    </p:set>
                                    <p:anim from="(-#ppt_w/2)" to="(#ppt_x)" calcmode="lin" valueType="num">
                                      <p:cBhvr>
                                        <p:cTn id="41" dur="1800" fill="hold">
                                          <p:stCondLst>
                                            <p:cond delay="0"/>
                                          </p:stCondLst>
                                        </p:cTn>
                                        <p:tgtEl>
                                          <p:spTgt spid="4">
                                            <p:txEl>
                                              <p:pRg st="2" end="2"/>
                                            </p:txEl>
                                          </p:spTgt>
                                        </p:tgtEl>
                                        <p:attrNameLst>
                                          <p:attrName>ppt_x</p:attrName>
                                        </p:attrNameLst>
                                      </p:cBhvr>
                                    </p:anim>
                                    <p:anim from="0" to="-1.0" calcmode="lin" valueType="num">
                                      <p:cBhvr>
                                        <p:cTn id="42" dur="600" decel="50000" autoRev="1" fill="hold">
                                          <p:stCondLst>
                                            <p:cond delay="1800"/>
                                          </p:stCondLst>
                                        </p:cTn>
                                        <p:tgtEl>
                                          <p:spTgt spid="4">
                                            <p:txEl>
                                              <p:pRg st="2" end="2"/>
                                            </p:txEl>
                                          </p:spTgt>
                                        </p:tgtEl>
                                        <p:attrNameLst>
                                          <p:attrName>xshear</p:attrName>
                                        </p:attrNameLst>
                                      </p:cBhvr>
                                    </p:anim>
                                    <p:animScale>
                                      <p:cBhvr>
                                        <p:cTn id="43" dur="600" decel="100000" autoRev="1" fill="hold">
                                          <p:stCondLst>
                                            <p:cond delay="1800"/>
                                          </p:stCondLst>
                                        </p:cTn>
                                        <p:tgtEl>
                                          <p:spTgt spid="4">
                                            <p:txEl>
                                              <p:pRg st="2" end="2"/>
                                            </p:txEl>
                                          </p:spTgt>
                                        </p:tgtEl>
                                      </p:cBhvr>
                                      <p:from x="100000" y="100000"/>
                                      <p:to x="80000" y="100000"/>
                                    </p:animScale>
                                    <p:anim by="(#ppt_h/3+#ppt_w*0.1)" calcmode="lin" valueType="num">
                                      <p:cBhvr additive="sum">
                                        <p:cTn id="44" dur="600" decel="100000" autoRev="1" fill="hold">
                                          <p:stCondLst>
                                            <p:cond delay="1800"/>
                                          </p:stCondLst>
                                        </p:cTn>
                                        <p:tgtEl>
                                          <p:spTgt spid="4">
                                            <p:txEl>
                                              <p:pRg st="2" end="2"/>
                                            </p:txEl>
                                          </p:spTgt>
                                        </p:tgtEl>
                                        <p:attrNameLst>
                                          <p:attrName>ppt_x</p:attrName>
                                        </p:attrNameLst>
                                      </p:cBhvr>
                                    </p:anim>
                                  </p:childTnLst>
                                </p:cTn>
                              </p:par>
                            </p:childTnLst>
                          </p:cTn>
                        </p:par>
                      </p:childTnLst>
                    </p:cTn>
                  </p:par>
                  <p:par>
                    <p:cTn id="45" fill="hold">
                      <p:stCondLst>
                        <p:cond delay="indefinite"/>
                      </p:stCondLst>
                      <p:childTnLst>
                        <p:par>
                          <p:cTn id="46" fill="hold">
                            <p:stCondLst>
                              <p:cond delay="0"/>
                            </p:stCondLst>
                            <p:childTnLst>
                              <p:par>
                                <p:cTn id="47" presetID="34" presetClass="entr" presetSubtype="0" fill="hold" nodeType="clickEffect">
                                  <p:stCondLst>
                                    <p:cond delay="0"/>
                                  </p:stCondLst>
                                  <p:childTnLst>
                                    <p:set>
                                      <p:cBhvr>
                                        <p:cTn id="48" dur="1" fill="hold">
                                          <p:stCondLst>
                                            <p:cond delay="0"/>
                                          </p:stCondLst>
                                        </p:cTn>
                                        <p:tgtEl>
                                          <p:spTgt spid="4">
                                            <p:txEl>
                                              <p:pRg st="3" end="3"/>
                                            </p:txEl>
                                          </p:spTgt>
                                        </p:tgtEl>
                                        <p:attrNameLst>
                                          <p:attrName>style.visibility</p:attrName>
                                        </p:attrNameLst>
                                      </p:cBhvr>
                                      <p:to>
                                        <p:strVal val="visible"/>
                                      </p:to>
                                    </p:set>
                                    <p:anim from="(-#ppt_w/2)" to="(#ppt_x)" calcmode="lin" valueType="num">
                                      <p:cBhvr>
                                        <p:cTn id="49" dur="1800" fill="hold">
                                          <p:stCondLst>
                                            <p:cond delay="0"/>
                                          </p:stCondLst>
                                        </p:cTn>
                                        <p:tgtEl>
                                          <p:spTgt spid="4">
                                            <p:txEl>
                                              <p:pRg st="3" end="3"/>
                                            </p:txEl>
                                          </p:spTgt>
                                        </p:tgtEl>
                                        <p:attrNameLst>
                                          <p:attrName>ppt_x</p:attrName>
                                        </p:attrNameLst>
                                      </p:cBhvr>
                                    </p:anim>
                                    <p:anim from="0" to="-1.0" calcmode="lin" valueType="num">
                                      <p:cBhvr>
                                        <p:cTn id="50" dur="600" decel="50000" autoRev="1" fill="hold">
                                          <p:stCondLst>
                                            <p:cond delay="1800"/>
                                          </p:stCondLst>
                                        </p:cTn>
                                        <p:tgtEl>
                                          <p:spTgt spid="4">
                                            <p:txEl>
                                              <p:pRg st="3" end="3"/>
                                            </p:txEl>
                                          </p:spTgt>
                                        </p:tgtEl>
                                        <p:attrNameLst>
                                          <p:attrName>xshear</p:attrName>
                                        </p:attrNameLst>
                                      </p:cBhvr>
                                    </p:anim>
                                    <p:animScale>
                                      <p:cBhvr>
                                        <p:cTn id="51" dur="600" decel="100000" autoRev="1" fill="hold">
                                          <p:stCondLst>
                                            <p:cond delay="1800"/>
                                          </p:stCondLst>
                                        </p:cTn>
                                        <p:tgtEl>
                                          <p:spTgt spid="4">
                                            <p:txEl>
                                              <p:pRg st="3" end="3"/>
                                            </p:txEl>
                                          </p:spTgt>
                                        </p:tgtEl>
                                      </p:cBhvr>
                                      <p:from x="100000" y="100000"/>
                                      <p:to x="80000" y="100000"/>
                                    </p:animScale>
                                    <p:anim by="(#ppt_h/3+#ppt_w*0.1)" calcmode="lin" valueType="num">
                                      <p:cBhvr additive="sum">
                                        <p:cTn id="52" dur="600" decel="100000" autoRev="1" fill="hold">
                                          <p:stCondLst>
                                            <p:cond delay="1800"/>
                                          </p:stCondLst>
                                        </p:cTn>
                                        <p:tgtEl>
                                          <p:spTgt spid="4">
                                            <p:txEl>
                                              <p:pRg st="3" end="3"/>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 of Duty?</a:t>
            </a:r>
            <a:endParaRPr lang="en-US" dirty="0"/>
          </a:p>
        </p:txBody>
      </p:sp>
      <p:sp>
        <p:nvSpPr>
          <p:cNvPr id="4" name="Content Placeholder 3"/>
          <p:cNvSpPr>
            <a:spLocks noGrp="1"/>
          </p:cNvSpPr>
          <p:nvPr>
            <p:ph sz="half" idx="1"/>
          </p:nvPr>
        </p:nvSpPr>
        <p:spPr>
          <a:xfrm>
            <a:off x="457200" y="1600200"/>
            <a:ext cx="4724400" cy="4724400"/>
          </a:xfrm>
        </p:spPr>
        <p:txBody>
          <a:bodyPr>
            <a:normAutofit fontScale="47500" lnSpcReduction="20000"/>
          </a:bodyPr>
          <a:lstStyle/>
          <a:p>
            <a:r>
              <a:rPr lang="en-US" sz="3300" dirty="0" smtClean="0"/>
              <a:t>As a relative, friend or pastoral care visitor, the reason for going to the hospital springs so often out of sense of obligation. The fulfillment of that sense of duty hopefully will make the patient happy. Is this a trap that we fall into?</a:t>
            </a:r>
            <a:endParaRPr lang="en-US" sz="3300" dirty="0"/>
          </a:p>
          <a:p>
            <a:r>
              <a:rPr lang="en-US" sz="3300" dirty="0"/>
              <a:t>1. Are we visiting in order to be released from the guilt of unperformed responsibility?</a:t>
            </a:r>
          </a:p>
          <a:p>
            <a:r>
              <a:rPr lang="en-US" sz="3300" dirty="0"/>
              <a:t>2. All this has a ring of selfishness about it. It is satisfying our ego.</a:t>
            </a:r>
          </a:p>
          <a:p>
            <a:r>
              <a:rPr lang="en-US" sz="3300" dirty="0" smtClean="0"/>
              <a:t>3. Duty can help fulfill </a:t>
            </a:r>
            <a:r>
              <a:rPr lang="en-US" sz="3300" b="1" u="sng" dirty="0" smtClean="0"/>
              <a:t>OUR</a:t>
            </a:r>
            <a:r>
              <a:rPr lang="en-US" sz="3300" dirty="0" smtClean="0"/>
              <a:t> desire to be needed and our sense of being a martyr for the cause.</a:t>
            </a:r>
          </a:p>
          <a:p>
            <a:r>
              <a:rPr lang="en-US" sz="3300" dirty="0" smtClean="0"/>
              <a:t>4. It promotes the concept, which we desire others people to have of us, of always busy doing good.</a:t>
            </a:r>
          </a:p>
          <a:p>
            <a:r>
              <a:rPr lang="en-US" sz="3300" dirty="0" smtClean="0"/>
              <a:t>Doing our job helps maintain the reputation and name we are building for ourselves. The greater the inconvenience, the greater the expected acclaim. The duty visit lacks component of pastoral care: </a:t>
            </a:r>
            <a:r>
              <a:rPr lang="en-US" sz="3300" b="1" u="sng" dirty="0" smtClean="0"/>
              <a:t>SPIRITUAL SENSITIVITY</a:t>
            </a:r>
          </a:p>
          <a:p>
            <a:endParaRPr lang="en-US" dirty="0"/>
          </a:p>
        </p:txBody>
      </p:sp>
      <p:pic>
        <p:nvPicPr>
          <p:cNvPr id="7" name="Content Placeholder 6" descr="imgres.jpg"/>
          <p:cNvPicPr>
            <a:picLocks noGrp="1" noChangeAspect="1"/>
          </p:cNvPicPr>
          <p:nvPr>
            <p:ph sz="half" idx="2"/>
          </p:nvPr>
        </p:nvPicPr>
        <p:blipFill>
          <a:blip r:embed="rId2" cstate="print"/>
          <a:stretch>
            <a:fillRect/>
          </a:stretch>
        </p:blipFill>
        <p:spPr>
          <a:xfrm>
            <a:off x="5257800" y="1905000"/>
            <a:ext cx="3281363" cy="3686969"/>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from="(-#ppt_w/2)" to="(#ppt_x)" calcmode="lin" valueType="num">
                                      <p:cBhvr>
                                        <p:cTn id="7" dur="1800" fill="hold">
                                          <p:stCondLst>
                                            <p:cond delay="0"/>
                                          </p:stCondLst>
                                        </p:cTn>
                                        <p:tgtEl>
                                          <p:spTgt spid="2"/>
                                        </p:tgtEl>
                                        <p:attrNameLst>
                                          <p:attrName>ppt_x</p:attrName>
                                        </p:attrNameLst>
                                      </p:cBhvr>
                                    </p:anim>
                                    <p:anim from="0" to="-1.0" calcmode="lin" valueType="num">
                                      <p:cBhvr>
                                        <p:cTn id="8" dur="600" decel="50000" autoRev="1" fill="hold">
                                          <p:stCondLst>
                                            <p:cond delay="1800"/>
                                          </p:stCondLst>
                                        </p:cTn>
                                        <p:tgtEl>
                                          <p:spTgt spid="2"/>
                                        </p:tgtEl>
                                        <p:attrNameLst>
                                          <p:attrName>xshear</p:attrName>
                                        </p:attrNameLst>
                                      </p:cBhvr>
                                    </p:anim>
                                    <p:animScale>
                                      <p:cBhvr>
                                        <p:cTn id="9" dur="600" decel="100000" autoRev="1" fill="hold">
                                          <p:stCondLst>
                                            <p:cond delay="1800"/>
                                          </p:stCondLst>
                                        </p:cTn>
                                        <p:tgtEl>
                                          <p:spTgt spid="2"/>
                                        </p:tgtEl>
                                      </p:cBhvr>
                                      <p:from x="100000" y="100000"/>
                                      <p:to x="80000" y="100000"/>
                                    </p:animScale>
                                    <p:anim by="(#ppt_h/3+#ppt_w*0.1)" calcmode="lin" valueType="num">
                                      <p:cBhvr additive="sum">
                                        <p:cTn id="10" dur="600" decel="100000" autoRev="1" fill="hold">
                                          <p:stCondLst>
                                            <p:cond delay="1800"/>
                                          </p:stCondLst>
                                        </p:cTn>
                                        <p:tgtEl>
                                          <p:spTgt spid="2"/>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34" presetClass="entr" presetSubtype="0" fill="hold" nodeType="click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anim from="(-#ppt_w/2)" to="(#ppt_x)" calcmode="lin" valueType="num">
                                      <p:cBhvr>
                                        <p:cTn id="20" dur="1200" fill="hold">
                                          <p:stCondLst>
                                            <p:cond delay="0"/>
                                          </p:stCondLst>
                                        </p:cTn>
                                        <p:tgtEl>
                                          <p:spTgt spid="4">
                                            <p:txEl>
                                              <p:pRg st="0" end="0"/>
                                            </p:txEl>
                                          </p:spTgt>
                                        </p:tgtEl>
                                        <p:attrNameLst>
                                          <p:attrName>ppt_x</p:attrName>
                                        </p:attrNameLst>
                                      </p:cBhvr>
                                    </p:anim>
                                    <p:anim from="0" to="-1.0" calcmode="lin" valueType="num">
                                      <p:cBhvr>
                                        <p:cTn id="21" dur="400" decel="50000" autoRev="1" fill="hold">
                                          <p:stCondLst>
                                            <p:cond delay="1200"/>
                                          </p:stCondLst>
                                        </p:cTn>
                                        <p:tgtEl>
                                          <p:spTgt spid="4">
                                            <p:txEl>
                                              <p:pRg st="0" end="0"/>
                                            </p:txEl>
                                          </p:spTgt>
                                        </p:tgtEl>
                                        <p:attrNameLst>
                                          <p:attrName>xshear</p:attrName>
                                        </p:attrNameLst>
                                      </p:cBhvr>
                                    </p:anim>
                                    <p:animScale>
                                      <p:cBhvr>
                                        <p:cTn id="22" dur="400" decel="100000" autoRev="1" fill="hold">
                                          <p:stCondLst>
                                            <p:cond delay="1200"/>
                                          </p:stCondLst>
                                        </p:cTn>
                                        <p:tgtEl>
                                          <p:spTgt spid="4">
                                            <p:txEl>
                                              <p:pRg st="0" end="0"/>
                                            </p:txEl>
                                          </p:spTgt>
                                        </p:tgtEl>
                                      </p:cBhvr>
                                      <p:from x="100000" y="100000"/>
                                      <p:to x="80000" y="100000"/>
                                    </p:animScale>
                                    <p:anim by="(#ppt_h/3+#ppt_w*0.1)" calcmode="lin" valueType="num">
                                      <p:cBhvr additive="sum">
                                        <p:cTn id="23" dur="400" decel="100000" autoRev="1" fill="hold">
                                          <p:stCondLst>
                                            <p:cond delay="1200"/>
                                          </p:stCondLst>
                                        </p:cTn>
                                        <p:tgtEl>
                                          <p:spTgt spid="4">
                                            <p:txEl>
                                              <p:pRg st="0" end="0"/>
                                            </p:txEl>
                                          </p:spTgt>
                                        </p:tgtEl>
                                        <p:attrNameLst>
                                          <p:attrName>ppt_x</p:attrName>
                                        </p:attrNameLst>
                                      </p:cBhvr>
                                    </p:anim>
                                  </p:childTnLst>
                                </p:cTn>
                              </p:par>
                            </p:childTnLst>
                          </p:cTn>
                        </p:par>
                      </p:childTnLst>
                    </p:cTn>
                  </p:par>
                  <p:par>
                    <p:cTn id="24" fill="hold">
                      <p:stCondLst>
                        <p:cond delay="indefinite"/>
                      </p:stCondLst>
                      <p:childTnLst>
                        <p:par>
                          <p:cTn id="25" fill="hold">
                            <p:stCondLst>
                              <p:cond delay="0"/>
                            </p:stCondLst>
                            <p:childTnLst>
                              <p:par>
                                <p:cTn id="26" presetID="34" presetClass="entr" presetSubtype="0" fill="hold" nodeType="clickEffect">
                                  <p:stCondLst>
                                    <p:cond delay="0"/>
                                  </p:stCondLst>
                                  <p:childTnLst>
                                    <p:set>
                                      <p:cBhvr>
                                        <p:cTn id="27" dur="1" fill="hold">
                                          <p:stCondLst>
                                            <p:cond delay="0"/>
                                          </p:stCondLst>
                                        </p:cTn>
                                        <p:tgtEl>
                                          <p:spTgt spid="4">
                                            <p:txEl>
                                              <p:pRg st="1" end="1"/>
                                            </p:txEl>
                                          </p:spTgt>
                                        </p:tgtEl>
                                        <p:attrNameLst>
                                          <p:attrName>style.visibility</p:attrName>
                                        </p:attrNameLst>
                                      </p:cBhvr>
                                      <p:to>
                                        <p:strVal val="visible"/>
                                      </p:to>
                                    </p:set>
                                    <p:anim from="(-#ppt_w/2)" to="(#ppt_x)" calcmode="lin" valueType="num">
                                      <p:cBhvr>
                                        <p:cTn id="28" dur="1200" fill="hold">
                                          <p:stCondLst>
                                            <p:cond delay="0"/>
                                          </p:stCondLst>
                                        </p:cTn>
                                        <p:tgtEl>
                                          <p:spTgt spid="4">
                                            <p:txEl>
                                              <p:pRg st="1" end="1"/>
                                            </p:txEl>
                                          </p:spTgt>
                                        </p:tgtEl>
                                        <p:attrNameLst>
                                          <p:attrName>ppt_x</p:attrName>
                                        </p:attrNameLst>
                                      </p:cBhvr>
                                    </p:anim>
                                    <p:anim from="0" to="-1.0" calcmode="lin" valueType="num">
                                      <p:cBhvr>
                                        <p:cTn id="29" dur="400" decel="50000" autoRev="1" fill="hold">
                                          <p:stCondLst>
                                            <p:cond delay="1200"/>
                                          </p:stCondLst>
                                        </p:cTn>
                                        <p:tgtEl>
                                          <p:spTgt spid="4">
                                            <p:txEl>
                                              <p:pRg st="1" end="1"/>
                                            </p:txEl>
                                          </p:spTgt>
                                        </p:tgtEl>
                                        <p:attrNameLst>
                                          <p:attrName>xshear</p:attrName>
                                        </p:attrNameLst>
                                      </p:cBhvr>
                                    </p:anim>
                                    <p:animScale>
                                      <p:cBhvr>
                                        <p:cTn id="30" dur="400" decel="100000" autoRev="1" fill="hold">
                                          <p:stCondLst>
                                            <p:cond delay="1200"/>
                                          </p:stCondLst>
                                        </p:cTn>
                                        <p:tgtEl>
                                          <p:spTgt spid="4">
                                            <p:txEl>
                                              <p:pRg st="1" end="1"/>
                                            </p:txEl>
                                          </p:spTgt>
                                        </p:tgtEl>
                                      </p:cBhvr>
                                      <p:from x="100000" y="100000"/>
                                      <p:to x="80000" y="100000"/>
                                    </p:animScale>
                                    <p:anim by="(#ppt_h/3+#ppt_w*0.1)" calcmode="lin" valueType="num">
                                      <p:cBhvr additive="sum">
                                        <p:cTn id="31" dur="400" decel="100000" autoRev="1" fill="hold">
                                          <p:stCondLst>
                                            <p:cond delay="1200"/>
                                          </p:stCondLst>
                                        </p:cTn>
                                        <p:tgtEl>
                                          <p:spTgt spid="4">
                                            <p:txEl>
                                              <p:pRg st="1" end="1"/>
                                            </p:txEl>
                                          </p:spTgt>
                                        </p:tgtEl>
                                        <p:attrNameLst>
                                          <p:attrName>ppt_x</p:attrName>
                                        </p:attrNameLst>
                                      </p:cBhvr>
                                    </p:anim>
                                  </p:childTnLst>
                                </p:cTn>
                              </p:par>
                            </p:childTnLst>
                          </p:cTn>
                        </p:par>
                      </p:childTnLst>
                    </p:cTn>
                  </p:par>
                  <p:par>
                    <p:cTn id="32" fill="hold">
                      <p:stCondLst>
                        <p:cond delay="indefinite"/>
                      </p:stCondLst>
                      <p:childTnLst>
                        <p:par>
                          <p:cTn id="33" fill="hold">
                            <p:stCondLst>
                              <p:cond delay="0"/>
                            </p:stCondLst>
                            <p:childTnLst>
                              <p:par>
                                <p:cTn id="34" presetID="34" presetClass="entr" presetSubtype="0" fill="hold" nodeType="clickEffect">
                                  <p:stCondLst>
                                    <p:cond delay="0"/>
                                  </p:stCondLst>
                                  <p:childTnLst>
                                    <p:set>
                                      <p:cBhvr>
                                        <p:cTn id="35" dur="1" fill="hold">
                                          <p:stCondLst>
                                            <p:cond delay="0"/>
                                          </p:stCondLst>
                                        </p:cTn>
                                        <p:tgtEl>
                                          <p:spTgt spid="4">
                                            <p:txEl>
                                              <p:pRg st="2" end="2"/>
                                            </p:txEl>
                                          </p:spTgt>
                                        </p:tgtEl>
                                        <p:attrNameLst>
                                          <p:attrName>style.visibility</p:attrName>
                                        </p:attrNameLst>
                                      </p:cBhvr>
                                      <p:to>
                                        <p:strVal val="visible"/>
                                      </p:to>
                                    </p:set>
                                    <p:anim from="(-#ppt_w/2)" to="(#ppt_x)" calcmode="lin" valueType="num">
                                      <p:cBhvr>
                                        <p:cTn id="36" dur="1200" fill="hold">
                                          <p:stCondLst>
                                            <p:cond delay="0"/>
                                          </p:stCondLst>
                                        </p:cTn>
                                        <p:tgtEl>
                                          <p:spTgt spid="4">
                                            <p:txEl>
                                              <p:pRg st="2" end="2"/>
                                            </p:txEl>
                                          </p:spTgt>
                                        </p:tgtEl>
                                        <p:attrNameLst>
                                          <p:attrName>ppt_x</p:attrName>
                                        </p:attrNameLst>
                                      </p:cBhvr>
                                    </p:anim>
                                    <p:anim from="0" to="-1.0" calcmode="lin" valueType="num">
                                      <p:cBhvr>
                                        <p:cTn id="37" dur="400" decel="50000" autoRev="1" fill="hold">
                                          <p:stCondLst>
                                            <p:cond delay="1200"/>
                                          </p:stCondLst>
                                        </p:cTn>
                                        <p:tgtEl>
                                          <p:spTgt spid="4">
                                            <p:txEl>
                                              <p:pRg st="2" end="2"/>
                                            </p:txEl>
                                          </p:spTgt>
                                        </p:tgtEl>
                                        <p:attrNameLst>
                                          <p:attrName>xshear</p:attrName>
                                        </p:attrNameLst>
                                      </p:cBhvr>
                                    </p:anim>
                                    <p:animScale>
                                      <p:cBhvr>
                                        <p:cTn id="38" dur="400" decel="100000" autoRev="1" fill="hold">
                                          <p:stCondLst>
                                            <p:cond delay="1200"/>
                                          </p:stCondLst>
                                        </p:cTn>
                                        <p:tgtEl>
                                          <p:spTgt spid="4">
                                            <p:txEl>
                                              <p:pRg st="2" end="2"/>
                                            </p:txEl>
                                          </p:spTgt>
                                        </p:tgtEl>
                                      </p:cBhvr>
                                      <p:from x="100000" y="100000"/>
                                      <p:to x="80000" y="100000"/>
                                    </p:animScale>
                                    <p:anim by="(#ppt_h/3+#ppt_w*0.1)" calcmode="lin" valueType="num">
                                      <p:cBhvr additive="sum">
                                        <p:cTn id="39" dur="400" decel="100000" autoRev="1" fill="hold">
                                          <p:stCondLst>
                                            <p:cond delay="1200"/>
                                          </p:stCondLst>
                                        </p:cTn>
                                        <p:tgtEl>
                                          <p:spTgt spid="4">
                                            <p:txEl>
                                              <p:pRg st="2" end="2"/>
                                            </p:txEl>
                                          </p:spTgt>
                                        </p:tgtEl>
                                        <p:attrNameLst>
                                          <p:attrName>ppt_x</p:attrName>
                                        </p:attrNameLst>
                                      </p:cBhvr>
                                    </p:anim>
                                  </p:childTnLst>
                                </p:cTn>
                              </p:par>
                            </p:childTnLst>
                          </p:cTn>
                        </p:par>
                      </p:childTnLst>
                    </p:cTn>
                  </p:par>
                  <p:par>
                    <p:cTn id="40" fill="hold">
                      <p:stCondLst>
                        <p:cond delay="indefinite"/>
                      </p:stCondLst>
                      <p:childTnLst>
                        <p:par>
                          <p:cTn id="41" fill="hold">
                            <p:stCondLst>
                              <p:cond delay="0"/>
                            </p:stCondLst>
                            <p:childTnLst>
                              <p:par>
                                <p:cTn id="42" presetID="34" presetClass="entr" presetSubtype="0" fill="hold" nodeType="clickEffect">
                                  <p:stCondLst>
                                    <p:cond delay="0"/>
                                  </p:stCondLst>
                                  <p:childTnLst>
                                    <p:set>
                                      <p:cBhvr>
                                        <p:cTn id="43" dur="1" fill="hold">
                                          <p:stCondLst>
                                            <p:cond delay="0"/>
                                          </p:stCondLst>
                                        </p:cTn>
                                        <p:tgtEl>
                                          <p:spTgt spid="4">
                                            <p:txEl>
                                              <p:pRg st="3" end="3"/>
                                            </p:txEl>
                                          </p:spTgt>
                                        </p:tgtEl>
                                        <p:attrNameLst>
                                          <p:attrName>style.visibility</p:attrName>
                                        </p:attrNameLst>
                                      </p:cBhvr>
                                      <p:to>
                                        <p:strVal val="visible"/>
                                      </p:to>
                                    </p:set>
                                    <p:anim from="(-#ppt_w/2)" to="(#ppt_x)" calcmode="lin" valueType="num">
                                      <p:cBhvr>
                                        <p:cTn id="44" dur="1200" fill="hold">
                                          <p:stCondLst>
                                            <p:cond delay="0"/>
                                          </p:stCondLst>
                                        </p:cTn>
                                        <p:tgtEl>
                                          <p:spTgt spid="4">
                                            <p:txEl>
                                              <p:pRg st="3" end="3"/>
                                            </p:txEl>
                                          </p:spTgt>
                                        </p:tgtEl>
                                        <p:attrNameLst>
                                          <p:attrName>ppt_x</p:attrName>
                                        </p:attrNameLst>
                                      </p:cBhvr>
                                    </p:anim>
                                    <p:anim from="0" to="-1.0" calcmode="lin" valueType="num">
                                      <p:cBhvr>
                                        <p:cTn id="45" dur="400" decel="50000" autoRev="1" fill="hold">
                                          <p:stCondLst>
                                            <p:cond delay="1200"/>
                                          </p:stCondLst>
                                        </p:cTn>
                                        <p:tgtEl>
                                          <p:spTgt spid="4">
                                            <p:txEl>
                                              <p:pRg st="3" end="3"/>
                                            </p:txEl>
                                          </p:spTgt>
                                        </p:tgtEl>
                                        <p:attrNameLst>
                                          <p:attrName>xshear</p:attrName>
                                        </p:attrNameLst>
                                      </p:cBhvr>
                                    </p:anim>
                                    <p:animScale>
                                      <p:cBhvr>
                                        <p:cTn id="46" dur="400" decel="100000" autoRev="1" fill="hold">
                                          <p:stCondLst>
                                            <p:cond delay="1200"/>
                                          </p:stCondLst>
                                        </p:cTn>
                                        <p:tgtEl>
                                          <p:spTgt spid="4">
                                            <p:txEl>
                                              <p:pRg st="3" end="3"/>
                                            </p:txEl>
                                          </p:spTgt>
                                        </p:tgtEl>
                                      </p:cBhvr>
                                      <p:from x="100000" y="100000"/>
                                      <p:to x="80000" y="100000"/>
                                    </p:animScale>
                                    <p:anim by="(#ppt_h/3+#ppt_w*0.1)" calcmode="lin" valueType="num">
                                      <p:cBhvr additive="sum">
                                        <p:cTn id="47" dur="400" decel="100000" autoRev="1" fill="hold">
                                          <p:stCondLst>
                                            <p:cond delay="1200"/>
                                          </p:stCondLst>
                                        </p:cTn>
                                        <p:tgtEl>
                                          <p:spTgt spid="4">
                                            <p:txEl>
                                              <p:pRg st="3" end="3"/>
                                            </p:txEl>
                                          </p:spTgt>
                                        </p:tgtEl>
                                        <p:attrNameLst>
                                          <p:attrName>ppt_x</p:attrName>
                                        </p:attrNameLst>
                                      </p:cBhvr>
                                    </p:anim>
                                  </p:childTnLst>
                                </p:cTn>
                              </p:par>
                            </p:childTnLst>
                          </p:cTn>
                        </p:par>
                      </p:childTnLst>
                    </p:cTn>
                  </p:par>
                  <p:par>
                    <p:cTn id="48" fill="hold">
                      <p:stCondLst>
                        <p:cond delay="indefinite"/>
                      </p:stCondLst>
                      <p:childTnLst>
                        <p:par>
                          <p:cTn id="49" fill="hold">
                            <p:stCondLst>
                              <p:cond delay="0"/>
                            </p:stCondLst>
                            <p:childTnLst>
                              <p:par>
                                <p:cTn id="50" presetID="34" presetClass="entr" presetSubtype="0" fill="hold" nodeType="clickEffect">
                                  <p:stCondLst>
                                    <p:cond delay="0"/>
                                  </p:stCondLst>
                                  <p:childTnLst>
                                    <p:set>
                                      <p:cBhvr>
                                        <p:cTn id="51" dur="1" fill="hold">
                                          <p:stCondLst>
                                            <p:cond delay="0"/>
                                          </p:stCondLst>
                                        </p:cTn>
                                        <p:tgtEl>
                                          <p:spTgt spid="4">
                                            <p:txEl>
                                              <p:pRg st="4" end="4"/>
                                            </p:txEl>
                                          </p:spTgt>
                                        </p:tgtEl>
                                        <p:attrNameLst>
                                          <p:attrName>style.visibility</p:attrName>
                                        </p:attrNameLst>
                                      </p:cBhvr>
                                      <p:to>
                                        <p:strVal val="visible"/>
                                      </p:to>
                                    </p:set>
                                    <p:anim from="(-#ppt_w/2)" to="(#ppt_x)" calcmode="lin" valueType="num">
                                      <p:cBhvr>
                                        <p:cTn id="52" dur="1200" fill="hold">
                                          <p:stCondLst>
                                            <p:cond delay="0"/>
                                          </p:stCondLst>
                                        </p:cTn>
                                        <p:tgtEl>
                                          <p:spTgt spid="4">
                                            <p:txEl>
                                              <p:pRg st="4" end="4"/>
                                            </p:txEl>
                                          </p:spTgt>
                                        </p:tgtEl>
                                        <p:attrNameLst>
                                          <p:attrName>ppt_x</p:attrName>
                                        </p:attrNameLst>
                                      </p:cBhvr>
                                    </p:anim>
                                    <p:anim from="0" to="-1.0" calcmode="lin" valueType="num">
                                      <p:cBhvr>
                                        <p:cTn id="53" dur="400" decel="50000" autoRev="1" fill="hold">
                                          <p:stCondLst>
                                            <p:cond delay="1200"/>
                                          </p:stCondLst>
                                        </p:cTn>
                                        <p:tgtEl>
                                          <p:spTgt spid="4">
                                            <p:txEl>
                                              <p:pRg st="4" end="4"/>
                                            </p:txEl>
                                          </p:spTgt>
                                        </p:tgtEl>
                                        <p:attrNameLst>
                                          <p:attrName>xshear</p:attrName>
                                        </p:attrNameLst>
                                      </p:cBhvr>
                                    </p:anim>
                                    <p:animScale>
                                      <p:cBhvr>
                                        <p:cTn id="54" dur="400" decel="100000" autoRev="1" fill="hold">
                                          <p:stCondLst>
                                            <p:cond delay="1200"/>
                                          </p:stCondLst>
                                        </p:cTn>
                                        <p:tgtEl>
                                          <p:spTgt spid="4">
                                            <p:txEl>
                                              <p:pRg st="4" end="4"/>
                                            </p:txEl>
                                          </p:spTgt>
                                        </p:tgtEl>
                                      </p:cBhvr>
                                      <p:from x="100000" y="100000"/>
                                      <p:to x="80000" y="100000"/>
                                    </p:animScale>
                                    <p:anim by="(#ppt_h/3+#ppt_w*0.1)" calcmode="lin" valueType="num">
                                      <p:cBhvr additive="sum">
                                        <p:cTn id="55" dur="400" decel="100000" autoRev="1" fill="hold">
                                          <p:stCondLst>
                                            <p:cond delay="1200"/>
                                          </p:stCondLst>
                                        </p:cTn>
                                        <p:tgtEl>
                                          <p:spTgt spid="4">
                                            <p:txEl>
                                              <p:pRg st="4" end="4"/>
                                            </p:txEl>
                                          </p:spTgt>
                                        </p:tgtEl>
                                        <p:attrNameLst>
                                          <p:attrName>ppt_x</p:attrName>
                                        </p:attrNameLst>
                                      </p:cBhvr>
                                    </p:anim>
                                  </p:childTnLst>
                                </p:cTn>
                              </p:par>
                            </p:childTnLst>
                          </p:cTn>
                        </p:par>
                      </p:childTnLst>
                    </p:cTn>
                  </p:par>
                  <p:par>
                    <p:cTn id="56" fill="hold">
                      <p:stCondLst>
                        <p:cond delay="indefinite"/>
                      </p:stCondLst>
                      <p:childTnLst>
                        <p:par>
                          <p:cTn id="57" fill="hold">
                            <p:stCondLst>
                              <p:cond delay="0"/>
                            </p:stCondLst>
                            <p:childTnLst>
                              <p:par>
                                <p:cTn id="58" presetID="34" presetClass="entr" presetSubtype="0" fill="hold" nodeType="clickEffect">
                                  <p:stCondLst>
                                    <p:cond delay="0"/>
                                  </p:stCondLst>
                                  <p:childTnLst>
                                    <p:set>
                                      <p:cBhvr>
                                        <p:cTn id="59" dur="1" fill="hold">
                                          <p:stCondLst>
                                            <p:cond delay="0"/>
                                          </p:stCondLst>
                                        </p:cTn>
                                        <p:tgtEl>
                                          <p:spTgt spid="4">
                                            <p:txEl>
                                              <p:pRg st="5" end="5"/>
                                            </p:txEl>
                                          </p:spTgt>
                                        </p:tgtEl>
                                        <p:attrNameLst>
                                          <p:attrName>style.visibility</p:attrName>
                                        </p:attrNameLst>
                                      </p:cBhvr>
                                      <p:to>
                                        <p:strVal val="visible"/>
                                      </p:to>
                                    </p:set>
                                    <p:anim from="(-#ppt_w/2)" to="(#ppt_x)" calcmode="lin" valueType="num">
                                      <p:cBhvr>
                                        <p:cTn id="60" dur="1200" fill="hold">
                                          <p:stCondLst>
                                            <p:cond delay="0"/>
                                          </p:stCondLst>
                                        </p:cTn>
                                        <p:tgtEl>
                                          <p:spTgt spid="4">
                                            <p:txEl>
                                              <p:pRg st="5" end="5"/>
                                            </p:txEl>
                                          </p:spTgt>
                                        </p:tgtEl>
                                        <p:attrNameLst>
                                          <p:attrName>ppt_x</p:attrName>
                                        </p:attrNameLst>
                                      </p:cBhvr>
                                    </p:anim>
                                    <p:anim from="0" to="-1.0" calcmode="lin" valueType="num">
                                      <p:cBhvr>
                                        <p:cTn id="61" dur="400" decel="50000" autoRev="1" fill="hold">
                                          <p:stCondLst>
                                            <p:cond delay="1200"/>
                                          </p:stCondLst>
                                        </p:cTn>
                                        <p:tgtEl>
                                          <p:spTgt spid="4">
                                            <p:txEl>
                                              <p:pRg st="5" end="5"/>
                                            </p:txEl>
                                          </p:spTgt>
                                        </p:tgtEl>
                                        <p:attrNameLst>
                                          <p:attrName>xshear</p:attrName>
                                        </p:attrNameLst>
                                      </p:cBhvr>
                                    </p:anim>
                                    <p:animScale>
                                      <p:cBhvr>
                                        <p:cTn id="62" dur="400" decel="100000" autoRev="1" fill="hold">
                                          <p:stCondLst>
                                            <p:cond delay="1200"/>
                                          </p:stCondLst>
                                        </p:cTn>
                                        <p:tgtEl>
                                          <p:spTgt spid="4">
                                            <p:txEl>
                                              <p:pRg st="5" end="5"/>
                                            </p:txEl>
                                          </p:spTgt>
                                        </p:tgtEl>
                                      </p:cBhvr>
                                      <p:from x="100000" y="100000"/>
                                      <p:to x="80000" y="100000"/>
                                    </p:animScale>
                                    <p:anim by="(#ppt_h/3+#ppt_w*0.1)" calcmode="lin" valueType="num">
                                      <p:cBhvr additive="sum">
                                        <p:cTn id="63" dur="400" decel="100000" autoRev="1" fill="hold">
                                          <p:stCondLst>
                                            <p:cond delay="1200"/>
                                          </p:stCondLst>
                                        </p:cTn>
                                        <p:tgtEl>
                                          <p:spTgt spid="4">
                                            <p:txEl>
                                              <p:pRg st="5" end="5"/>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 Cheer Up The Patient</a:t>
            </a:r>
            <a:endParaRPr lang="en-US" dirty="0"/>
          </a:p>
        </p:txBody>
      </p:sp>
      <p:sp>
        <p:nvSpPr>
          <p:cNvPr id="3" name="Content Placeholder 2"/>
          <p:cNvSpPr>
            <a:spLocks noGrp="1"/>
          </p:cNvSpPr>
          <p:nvPr>
            <p:ph sz="half" idx="1"/>
          </p:nvPr>
        </p:nvSpPr>
        <p:spPr/>
        <p:txBody>
          <a:bodyPr>
            <a:normAutofit fontScale="85000" lnSpcReduction="20000"/>
          </a:bodyPr>
          <a:lstStyle/>
          <a:p>
            <a:r>
              <a:rPr lang="en-US" dirty="0"/>
              <a:t>It must be remember that persons under treatment in the hospital are not physically well</a:t>
            </a:r>
            <a:r>
              <a:rPr lang="en-US" dirty="0" smtClean="0"/>
              <a:t>.</a:t>
            </a:r>
          </a:p>
          <a:p>
            <a:r>
              <a:rPr lang="en-US" dirty="0" smtClean="0"/>
              <a:t>Their </a:t>
            </a:r>
            <a:r>
              <a:rPr lang="en-US" dirty="0"/>
              <a:t>whole person, body, mind and spirit in most cases, is </a:t>
            </a:r>
            <a:r>
              <a:rPr lang="en-US" b="1" u="sng" dirty="0" smtClean="0"/>
              <a:t>Affected</a:t>
            </a:r>
            <a:r>
              <a:rPr lang="en-US" dirty="0" smtClean="0"/>
              <a:t> </a:t>
            </a:r>
            <a:r>
              <a:rPr lang="en-US" dirty="0"/>
              <a:t>by the illness or treatment. </a:t>
            </a:r>
            <a:endParaRPr lang="en-US" dirty="0" smtClean="0"/>
          </a:p>
          <a:p>
            <a:r>
              <a:rPr lang="en-US" dirty="0" smtClean="0"/>
              <a:t>This </a:t>
            </a:r>
            <a:r>
              <a:rPr lang="en-US" dirty="0"/>
              <a:t>means that they tire easily. </a:t>
            </a:r>
            <a:endParaRPr lang="en-US" dirty="0" smtClean="0"/>
          </a:p>
          <a:p>
            <a:r>
              <a:rPr lang="en-US" dirty="0" smtClean="0"/>
              <a:t>Rest </a:t>
            </a:r>
            <a:r>
              <a:rPr lang="en-US" dirty="0"/>
              <a:t>and sleep are two of the greatest components of recuperation the process.</a:t>
            </a:r>
          </a:p>
          <a:p>
            <a:endParaRPr lang="en-US" dirty="0"/>
          </a:p>
        </p:txBody>
      </p:sp>
      <p:pic>
        <p:nvPicPr>
          <p:cNvPr id="5" name="Content Placeholder 4" descr="cartoon-office-celebration-15570488.jpg"/>
          <p:cNvPicPr>
            <a:picLocks noGrp="1" noChangeAspect="1"/>
          </p:cNvPicPr>
          <p:nvPr>
            <p:ph sz="half" idx="2"/>
          </p:nvPr>
        </p:nvPicPr>
        <p:blipFill>
          <a:blip r:embed="rId2" cstate="print"/>
          <a:srcRect b="7738"/>
          <a:stretch>
            <a:fillRect/>
          </a:stretch>
        </p:blipFill>
        <p:spPr>
          <a:xfrm>
            <a:off x="4648200" y="2032931"/>
            <a:ext cx="4038600" cy="3377269"/>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from="(-#ppt_w/2)" to="(#ppt_x)" calcmode="lin" valueType="num">
                                      <p:cBhvr>
                                        <p:cTn id="7" dur="1200" fill="hold">
                                          <p:stCondLst>
                                            <p:cond delay="0"/>
                                          </p:stCondLst>
                                        </p:cTn>
                                        <p:tgtEl>
                                          <p:spTgt spid="2"/>
                                        </p:tgtEl>
                                        <p:attrNameLst>
                                          <p:attrName>ppt_x</p:attrName>
                                        </p:attrNameLst>
                                      </p:cBhvr>
                                    </p:anim>
                                    <p:anim from="0" to="-1.0" calcmode="lin" valueType="num">
                                      <p:cBhvr>
                                        <p:cTn id="8" dur="400" decel="50000" autoRev="1" fill="hold">
                                          <p:stCondLst>
                                            <p:cond delay="1200"/>
                                          </p:stCondLst>
                                        </p:cTn>
                                        <p:tgtEl>
                                          <p:spTgt spid="2"/>
                                        </p:tgtEl>
                                        <p:attrNameLst>
                                          <p:attrName>xshear</p:attrName>
                                        </p:attrNameLst>
                                      </p:cBhvr>
                                    </p:anim>
                                    <p:animScale>
                                      <p:cBhvr>
                                        <p:cTn id="9" dur="400" decel="100000" autoRev="1" fill="hold">
                                          <p:stCondLst>
                                            <p:cond delay="1200"/>
                                          </p:stCondLst>
                                        </p:cTn>
                                        <p:tgtEl>
                                          <p:spTgt spid="2"/>
                                        </p:tgtEl>
                                      </p:cBhvr>
                                      <p:from x="100000" y="100000"/>
                                      <p:to x="80000" y="100000"/>
                                    </p:animScale>
                                    <p:anim by="(#ppt_h/3+#ppt_w*0.1)" calcmode="lin" valueType="num">
                                      <p:cBhvr additive="sum">
                                        <p:cTn id="10" dur="400" decel="100000" autoRev="1" fill="hold">
                                          <p:stCondLst>
                                            <p:cond delay="1200"/>
                                          </p:stCondLst>
                                        </p:cTn>
                                        <p:tgtEl>
                                          <p:spTgt spid="2"/>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30"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800" decel="100000"/>
                                        <p:tgtEl>
                                          <p:spTgt spid="5"/>
                                        </p:tgtEl>
                                      </p:cBhvr>
                                    </p:animEffect>
                                    <p:anim calcmode="lin" valueType="num">
                                      <p:cBhvr>
                                        <p:cTn id="16" dur="800" decel="100000" fill="hold"/>
                                        <p:tgtEl>
                                          <p:spTgt spid="5"/>
                                        </p:tgtEl>
                                        <p:attrNameLst>
                                          <p:attrName>style.rotation</p:attrName>
                                        </p:attrNameLst>
                                      </p:cBhvr>
                                      <p:tavLst>
                                        <p:tav tm="0">
                                          <p:val>
                                            <p:fltVal val="-90"/>
                                          </p:val>
                                        </p:tav>
                                        <p:tav tm="100000">
                                          <p:val>
                                            <p:fltVal val="0"/>
                                          </p:val>
                                        </p:tav>
                                      </p:tavLst>
                                    </p:anim>
                                    <p:anim calcmode="lin" valueType="num">
                                      <p:cBhvr>
                                        <p:cTn id="17" dur="800" decel="100000" fill="hold"/>
                                        <p:tgtEl>
                                          <p:spTgt spid="5"/>
                                        </p:tgtEl>
                                        <p:attrNameLst>
                                          <p:attrName>ppt_x</p:attrName>
                                        </p:attrNameLst>
                                      </p:cBhvr>
                                      <p:tavLst>
                                        <p:tav tm="0">
                                          <p:val>
                                            <p:strVal val="#ppt_x+0.4"/>
                                          </p:val>
                                        </p:tav>
                                        <p:tav tm="100000">
                                          <p:val>
                                            <p:strVal val="#ppt_x-0.05"/>
                                          </p:val>
                                        </p:tav>
                                      </p:tavLst>
                                    </p:anim>
                                    <p:anim calcmode="lin" valueType="num">
                                      <p:cBhvr>
                                        <p:cTn id="18" dur="800" decel="100000" fill="hold"/>
                                        <p:tgtEl>
                                          <p:spTgt spid="5"/>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4" presetClass="entr" presetSubtype="0" fill="hold"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from="(-#ppt_w/2)" to="(#ppt_x)" calcmode="lin" valueType="num">
                                      <p:cBhvr>
                                        <p:cTn id="25" dur="1200" fill="hold">
                                          <p:stCondLst>
                                            <p:cond delay="0"/>
                                          </p:stCondLst>
                                        </p:cTn>
                                        <p:tgtEl>
                                          <p:spTgt spid="3">
                                            <p:txEl>
                                              <p:pRg st="0" end="0"/>
                                            </p:txEl>
                                          </p:spTgt>
                                        </p:tgtEl>
                                        <p:attrNameLst>
                                          <p:attrName>ppt_x</p:attrName>
                                        </p:attrNameLst>
                                      </p:cBhvr>
                                    </p:anim>
                                    <p:anim from="0" to="-1.0" calcmode="lin" valueType="num">
                                      <p:cBhvr>
                                        <p:cTn id="26" dur="400" decel="50000" autoRev="1" fill="hold">
                                          <p:stCondLst>
                                            <p:cond delay="1200"/>
                                          </p:stCondLst>
                                        </p:cTn>
                                        <p:tgtEl>
                                          <p:spTgt spid="3">
                                            <p:txEl>
                                              <p:pRg st="0" end="0"/>
                                            </p:txEl>
                                          </p:spTgt>
                                        </p:tgtEl>
                                        <p:attrNameLst>
                                          <p:attrName>xshear</p:attrName>
                                        </p:attrNameLst>
                                      </p:cBhvr>
                                    </p:anim>
                                    <p:animScale>
                                      <p:cBhvr>
                                        <p:cTn id="27" dur="400" decel="100000" autoRev="1" fill="hold">
                                          <p:stCondLst>
                                            <p:cond delay="1200"/>
                                          </p:stCondLst>
                                        </p:cTn>
                                        <p:tgtEl>
                                          <p:spTgt spid="3">
                                            <p:txEl>
                                              <p:pRg st="0" end="0"/>
                                            </p:txEl>
                                          </p:spTgt>
                                        </p:tgtEl>
                                      </p:cBhvr>
                                      <p:from x="100000" y="100000"/>
                                      <p:to x="80000" y="100000"/>
                                    </p:animScale>
                                    <p:anim by="(#ppt_h/3+#ppt_w*0.1)" calcmode="lin" valueType="num">
                                      <p:cBhvr additive="sum">
                                        <p:cTn id="28" dur="400" decel="100000" autoRev="1" fill="hold">
                                          <p:stCondLst>
                                            <p:cond delay="1200"/>
                                          </p:stCondLst>
                                        </p:cTn>
                                        <p:tgtEl>
                                          <p:spTgt spid="3">
                                            <p:txEl>
                                              <p:pRg st="0" end="0"/>
                                            </p:txEl>
                                          </p:spTgt>
                                        </p:tgtEl>
                                        <p:attrNameLst>
                                          <p:attrName>ppt_x</p:attrName>
                                        </p:attrNameLst>
                                      </p:cBhvr>
                                    </p:anim>
                                  </p:childTnLst>
                                </p:cTn>
                              </p:par>
                            </p:childTnLst>
                          </p:cTn>
                        </p:par>
                      </p:childTnLst>
                    </p:cTn>
                  </p:par>
                  <p:par>
                    <p:cTn id="29" fill="hold">
                      <p:stCondLst>
                        <p:cond delay="indefinite"/>
                      </p:stCondLst>
                      <p:childTnLst>
                        <p:par>
                          <p:cTn id="30" fill="hold">
                            <p:stCondLst>
                              <p:cond delay="0"/>
                            </p:stCondLst>
                            <p:childTnLst>
                              <p:par>
                                <p:cTn id="31" presetID="34" presetClass="entr" presetSubtype="0" fill="hold" nodeType="click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anim from="(-#ppt_w/2)" to="(#ppt_x)" calcmode="lin" valueType="num">
                                      <p:cBhvr>
                                        <p:cTn id="33" dur="1200" fill="hold">
                                          <p:stCondLst>
                                            <p:cond delay="0"/>
                                          </p:stCondLst>
                                        </p:cTn>
                                        <p:tgtEl>
                                          <p:spTgt spid="3">
                                            <p:txEl>
                                              <p:pRg st="1" end="1"/>
                                            </p:txEl>
                                          </p:spTgt>
                                        </p:tgtEl>
                                        <p:attrNameLst>
                                          <p:attrName>ppt_x</p:attrName>
                                        </p:attrNameLst>
                                      </p:cBhvr>
                                    </p:anim>
                                    <p:anim from="0" to="-1.0" calcmode="lin" valueType="num">
                                      <p:cBhvr>
                                        <p:cTn id="34" dur="400" decel="50000" autoRev="1" fill="hold">
                                          <p:stCondLst>
                                            <p:cond delay="1200"/>
                                          </p:stCondLst>
                                        </p:cTn>
                                        <p:tgtEl>
                                          <p:spTgt spid="3">
                                            <p:txEl>
                                              <p:pRg st="1" end="1"/>
                                            </p:txEl>
                                          </p:spTgt>
                                        </p:tgtEl>
                                        <p:attrNameLst>
                                          <p:attrName>xshear</p:attrName>
                                        </p:attrNameLst>
                                      </p:cBhvr>
                                    </p:anim>
                                    <p:animScale>
                                      <p:cBhvr>
                                        <p:cTn id="35" dur="400" decel="100000" autoRev="1" fill="hold">
                                          <p:stCondLst>
                                            <p:cond delay="1200"/>
                                          </p:stCondLst>
                                        </p:cTn>
                                        <p:tgtEl>
                                          <p:spTgt spid="3">
                                            <p:txEl>
                                              <p:pRg st="1" end="1"/>
                                            </p:txEl>
                                          </p:spTgt>
                                        </p:tgtEl>
                                      </p:cBhvr>
                                      <p:from x="100000" y="100000"/>
                                      <p:to x="80000" y="100000"/>
                                    </p:animScale>
                                    <p:anim by="(#ppt_h/3+#ppt_w*0.1)" calcmode="lin" valueType="num">
                                      <p:cBhvr additive="sum">
                                        <p:cTn id="36" dur="400" decel="100000" autoRev="1" fill="hold">
                                          <p:stCondLst>
                                            <p:cond delay="1200"/>
                                          </p:stCondLst>
                                        </p:cTn>
                                        <p:tgtEl>
                                          <p:spTgt spid="3">
                                            <p:txEl>
                                              <p:pRg st="1" end="1"/>
                                            </p:txEl>
                                          </p:spTgt>
                                        </p:tgtEl>
                                        <p:attrNameLst>
                                          <p:attrName>ppt_x</p:attrName>
                                        </p:attrNameLst>
                                      </p:cBhvr>
                                    </p:anim>
                                  </p:childTnLst>
                                </p:cTn>
                              </p:par>
                            </p:childTnLst>
                          </p:cTn>
                        </p:par>
                      </p:childTnLst>
                    </p:cTn>
                  </p:par>
                  <p:par>
                    <p:cTn id="37" fill="hold">
                      <p:stCondLst>
                        <p:cond delay="indefinite"/>
                      </p:stCondLst>
                      <p:childTnLst>
                        <p:par>
                          <p:cTn id="38" fill="hold">
                            <p:stCondLst>
                              <p:cond delay="0"/>
                            </p:stCondLst>
                            <p:childTnLst>
                              <p:par>
                                <p:cTn id="39" presetID="34" presetClass="entr" presetSubtype="0" fill="hold" nodeType="click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anim from="(-#ppt_w/2)" to="(#ppt_x)" calcmode="lin" valueType="num">
                                      <p:cBhvr>
                                        <p:cTn id="41" dur="1200" fill="hold">
                                          <p:stCondLst>
                                            <p:cond delay="0"/>
                                          </p:stCondLst>
                                        </p:cTn>
                                        <p:tgtEl>
                                          <p:spTgt spid="3">
                                            <p:txEl>
                                              <p:pRg st="2" end="2"/>
                                            </p:txEl>
                                          </p:spTgt>
                                        </p:tgtEl>
                                        <p:attrNameLst>
                                          <p:attrName>ppt_x</p:attrName>
                                        </p:attrNameLst>
                                      </p:cBhvr>
                                    </p:anim>
                                    <p:anim from="0" to="-1.0" calcmode="lin" valueType="num">
                                      <p:cBhvr>
                                        <p:cTn id="42" dur="400" decel="50000" autoRev="1" fill="hold">
                                          <p:stCondLst>
                                            <p:cond delay="1200"/>
                                          </p:stCondLst>
                                        </p:cTn>
                                        <p:tgtEl>
                                          <p:spTgt spid="3">
                                            <p:txEl>
                                              <p:pRg st="2" end="2"/>
                                            </p:txEl>
                                          </p:spTgt>
                                        </p:tgtEl>
                                        <p:attrNameLst>
                                          <p:attrName>xshear</p:attrName>
                                        </p:attrNameLst>
                                      </p:cBhvr>
                                    </p:anim>
                                    <p:animScale>
                                      <p:cBhvr>
                                        <p:cTn id="43" dur="400" decel="100000" autoRev="1" fill="hold">
                                          <p:stCondLst>
                                            <p:cond delay="1200"/>
                                          </p:stCondLst>
                                        </p:cTn>
                                        <p:tgtEl>
                                          <p:spTgt spid="3">
                                            <p:txEl>
                                              <p:pRg st="2" end="2"/>
                                            </p:txEl>
                                          </p:spTgt>
                                        </p:tgtEl>
                                      </p:cBhvr>
                                      <p:from x="100000" y="100000"/>
                                      <p:to x="80000" y="100000"/>
                                    </p:animScale>
                                    <p:anim by="(#ppt_h/3+#ppt_w*0.1)" calcmode="lin" valueType="num">
                                      <p:cBhvr additive="sum">
                                        <p:cTn id="44" dur="400" decel="100000" autoRev="1" fill="hold">
                                          <p:stCondLst>
                                            <p:cond delay="1200"/>
                                          </p:stCondLst>
                                        </p:cTn>
                                        <p:tgtEl>
                                          <p:spTgt spid="3">
                                            <p:txEl>
                                              <p:pRg st="2" end="2"/>
                                            </p:txEl>
                                          </p:spTgt>
                                        </p:tgtEl>
                                        <p:attrNameLst>
                                          <p:attrName>ppt_x</p:attrName>
                                        </p:attrNameLst>
                                      </p:cBhvr>
                                    </p:anim>
                                  </p:childTnLst>
                                </p:cTn>
                              </p:par>
                            </p:childTnLst>
                          </p:cTn>
                        </p:par>
                      </p:childTnLst>
                    </p:cTn>
                  </p:par>
                  <p:par>
                    <p:cTn id="45" fill="hold">
                      <p:stCondLst>
                        <p:cond delay="indefinite"/>
                      </p:stCondLst>
                      <p:childTnLst>
                        <p:par>
                          <p:cTn id="46" fill="hold">
                            <p:stCondLst>
                              <p:cond delay="0"/>
                            </p:stCondLst>
                            <p:childTnLst>
                              <p:par>
                                <p:cTn id="47" presetID="34" presetClass="entr" presetSubtype="0" fill="hold" nodeType="clickEffect">
                                  <p:stCondLst>
                                    <p:cond delay="0"/>
                                  </p:stCondLst>
                                  <p:childTnLst>
                                    <p:set>
                                      <p:cBhvr>
                                        <p:cTn id="48" dur="1" fill="hold">
                                          <p:stCondLst>
                                            <p:cond delay="0"/>
                                          </p:stCondLst>
                                        </p:cTn>
                                        <p:tgtEl>
                                          <p:spTgt spid="3">
                                            <p:txEl>
                                              <p:pRg st="3" end="3"/>
                                            </p:txEl>
                                          </p:spTgt>
                                        </p:tgtEl>
                                        <p:attrNameLst>
                                          <p:attrName>style.visibility</p:attrName>
                                        </p:attrNameLst>
                                      </p:cBhvr>
                                      <p:to>
                                        <p:strVal val="visible"/>
                                      </p:to>
                                    </p:set>
                                    <p:anim from="(-#ppt_w/2)" to="(#ppt_x)" calcmode="lin" valueType="num">
                                      <p:cBhvr>
                                        <p:cTn id="49" dur="1200" fill="hold">
                                          <p:stCondLst>
                                            <p:cond delay="0"/>
                                          </p:stCondLst>
                                        </p:cTn>
                                        <p:tgtEl>
                                          <p:spTgt spid="3">
                                            <p:txEl>
                                              <p:pRg st="3" end="3"/>
                                            </p:txEl>
                                          </p:spTgt>
                                        </p:tgtEl>
                                        <p:attrNameLst>
                                          <p:attrName>ppt_x</p:attrName>
                                        </p:attrNameLst>
                                      </p:cBhvr>
                                    </p:anim>
                                    <p:anim from="0" to="-1.0" calcmode="lin" valueType="num">
                                      <p:cBhvr>
                                        <p:cTn id="50" dur="400" decel="50000" autoRev="1" fill="hold">
                                          <p:stCondLst>
                                            <p:cond delay="1200"/>
                                          </p:stCondLst>
                                        </p:cTn>
                                        <p:tgtEl>
                                          <p:spTgt spid="3">
                                            <p:txEl>
                                              <p:pRg st="3" end="3"/>
                                            </p:txEl>
                                          </p:spTgt>
                                        </p:tgtEl>
                                        <p:attrNameLst>
                                          <p:attrName>xshear</p:attrName>
                                        </p:attrNameLst>
                                      </p:cBhvr>
                                    </p:anim>
                                    <p:animScale>
                                      <p:cBhvr>
                                        <p:cTn id="51" dur="400" decel="100000" autoRev="1" fill="hold">
                                          <p:stCondLst>
                                            <p:cond delay="1200"/>
                                          </p:stCondLst>
                                        </p:cTn>
                                        <p:tgtEl>
                                          <p:spTgt spid="3">
                                            <p:txEl>
                                              <p:pRg st="3" end="3"/>
                                            </p:txEl>
                                          </p:spTgt>
                                        </p:tgtEl>
                                      </p:cBhvr>
                                      <p:from x="100000" y="100000"/>
                                      <p:to x="80000" y="100000"/>
                                    </p:animScale>
                                    <p:anim by="(#ppt_h/3+#ppt_w*0.1)" calcmode="lin" valueType="num">
                                      <p:cBhvr additive="sum">
                                        <p:cTn id="52" dur="400" decel="100000" autoRev="1" fill="hold">
                                          <p:stCondLst>
                                            <p:cond delay="1200"/>
                                          </p:stCondLst>
                                        </p:cTn>
                                        <p:tgtEl>
                                          <p:spTgt spid="3">
                                            <p:txEl>
                                              <p:pRg st="3" end="3"/>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 Of Curiosity </a:t>
            </a:r>
            <a:endParaRPr lang="en-US" dirty="0"/>
          </a:p>
        </p:txBody>
      </p:sp>
      <p:sp>
        <p:nvSpPr>
          <p:cNvPr id="3" name="Content Placeholder 2"/>
          <p:cNvSpPr>
            <a:spLocks noGrp="1"/>
          </p:cNvSpPr>
          <p:nvPr>
            <p:ph sz="half" idx="1"/>
          </p:nvPr>
        </p:nvSpPr>
        <p:spPr>
          <a:xfrm>
            <a:off x="2438400" y="1447800"/>
            <a:ext cx="2743200" cy="4571999"/>
          </a:xfrm>
        </p:spPr>
        <p:txBody>
          <a:bodyPr>
            <a:normAutofit fontScale="62500" lnSpcReduction="20000"/>
          </a:bodyPr>
          <a:lstStyle/>
          <a:p>
            <a:r>
              <a:rPr lang="en-US" dirty="0" smtClean="0"/>
              <a:t>Hospitals and illness hold an unusual fascination for some people.</a:t>
            </a:r>
          </a:p>
          <a:p>
            <a:r>
              <a:rPr lang="en-US" dirty="0" smtClean="0"/>
              <a:t> They seem to have an obsession with patients symptoms and treatments. </a:t>
            </a:r>
          </a:p>
          <a:p>
            <a:r>
              <a:rPr lang="en-US" dirty="0" smtClean="0"/>
              <a:t>For this reason such people are eager to become hospital visitors.</a:t>
            </a:r>
          </a:p>
          <a:p>
            <a:r>
              <a:rPr lang="en-US" dirty="0" smtClean="0"/>
              <a:t>Such visits have a little value, seldom brings support, comfort, or strength to the patient.</a:t>
            </a:r>
          </a:p>
          <a:p>
            <a:pPr>
              <a:buNone/>
            </a:pPr>
            <a:r>
              <a:rPr lang="en-US" dirty="0" smtClean="0"/>
              <a:t>      </a:t>
            </a:r>
            <a:endParaRPr lang="en-US" dirty="0"/>
          </a:p>
        </p:txBody>
      </p:sp>
      <p:pic>
        <p:nvPicPr>
          <p:cNvPr id="6" name="Content Placeholder 5" descr="sincere-hug-23823600.jpg"/>
          <p:cNvPicPr>
            <a:picLocks noGrp="1" noChangeAspect="1"/>
          </p:cNvPicPr>
          <p:nvPr>
            <p:ph sz="half" idx="2"/>
          </p:nvPr>
        </p:nvPicPr>
        <p:blipFill>
          <a:blip r:embed="rId2" cstate="print"/>
          <a:stretch>
            <a:fillRect/>
          </a:stretch>
        </p:blipFill>
        <p:spPr>
          <a:xfrm>
            <a:off x="5791200" y="3581400"/>
            <a:ext cx="2781300" cy="2781300"/>
          </a:xfrm>
        </p:spPr>
      </p:pic>
      <p:pic>
        <p:nvPicPr>
          <p:cNvPr id="5123" name="Picture 3" descr="C:\Users\Mannie\Favorites\Desktop\imgres.jpg"/>
          <p:cNvPicPr>
            <a:picLocks noChangeAspect="1" noChangeArrowheads="1"/>
          </p:cNvPicPr>
          <p:nvPr/>
        </p:nvPicPr>
        <p:blipFill>
          <a:blip r:embed="rId3" cstate="print"/>
          <a:srcRect/>
          <a:stretch>
            <a:fillRect/>
          </a:stretch>
        </p:blipFill>
        <p:spPr bwMode="auto">
          <a:xfrm>
            <a:off x="0" y="1447800"/>
            <a:ext cx="2374900" cy="3027363"/>
          </a:xfrm>
          <a:prstGeom prst="rect">
            <a:avLst/>
          </a:prstGeom>
          <a:noFill/>
        </p:spPr>
      </p:pic>
      <p:sp>
        <p:nvSpPr>
          <p:cNvPr id="10" name="TextBox 9"/>
          <p:cNvSpPr txBox="1"/>
          <p:nvPr/>
        </p:nvSpPr>
        <p:spPr>
          <a:xfrm>
            <a:off x="5638800" y="1447800"/>
            <a:ext cx="3276600" cy="2554545"/>
          </a:xfrm>
          <a:prstGeom prst="rect">
            <a:avLst/>
          </a:prstGeom>
          <a:noFill/>
        </p:spPr>
        <p:txBody>
          <a:bodyPr wrap="square" rtlCol="0">
            <a:spAutoFit/>
          </a:bodyPr>
          <a:lstStyle/>
          <a:p>
            <a:pPr>
              <a:buFont typeface="Arial" pitchFamily="34" charset="0"/>
              <a:buChar char="•"/>
            </a:pPr>
            <a:r>
              <a:rPr lang="en-US" sz="2000" dirty="0" smtClean="0"/>
              <a:t> A visit to a patient needs to come with sincerity and with a genuine desire to provide pastoral care. </a:t>
            </a:r>
          </a:p>
          <a:p>
            <a:pPr>
              <a:buFont typeface="Arial" pitchFamily="34" charset="0"/>
              <a:buChar char="•"/>
            </a:pPr>
            <a:r>
              <a:rPr lang="en-US" sz="2000" dirty="0" smtClean="0"/>
              <a:t>Curiosity and competition play no part in providing pastoral care in a hospital setting.</a:t>
            </a: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from="(-#ppt_w/2)" to="(#ppt_x)" calcmode="lin" valueType="num">
                                      <p:cBhvr>
                                        <p:cTn id="7" dur="1200" fill="hold">
                                          <p:stCondLst>
                                            <p:cond delay="0"/>
                                          </p:stCondLst>
                                        </p:cTn>
                                        <p:tgtEl>
                                          <p:spTgt spid="2"/>
                                        </p:tgtEl>
                                        <p:attrNameLst>
                                          <p:attrName>ppt_x</p:attrName>
                                        </p:attrNameLst>
                                      </p:cBhvr>
                                    </p:anim>
                                    <p:anim from="0" to="-1.0" calcmode="lin" valueType="num">
                                      <p:cBhvr>
                                        <p:cTn id="8" dur="400" decel="50000" autoRev="1" fill="hold">
                                          <p:stCondLst>
                                            <p:cond delay="1200"/>
                                          </p:stCondLst>
                                        </p:cTn>
                                        <p:tgtEl>
                                          <p:spTgt spid="2"/>
                                        </p:tgtEl>
                                        <p:attrNameLst>
                                          <p:attrName>xshear</p:attrName>
                                        </p:attrNameLst>
                                      </p:cBhvr>
                                    </p:anim>
                                    <p:animScale>
                                      <p:cBhvr>
                                        <p:cTn id="9" dur="400" decel="100000" autoRev="1" fill="hold">
                                          <p:stCondLst>
                                            <p:cond delay="1200"/>
                                          </p:stCondLst>
                                        </p:cTn>
                                        <p:tgtEl>
                                          <p:spTgt spid="2"/>
                                        </p:tgtEl>
                                      </p:cBhvr>
                                      <p:from x="100000" y="100000"/>
                                      <p:to x="80000" y="100000"/>
                                    </p:animScale>
                                    <p:anim by="(#ppt_h/3+#ppt_w*0.1)" calcmode="lin" valueType="num">
                                      <p:cBhvr additive="sum">
                                        <p:cTn id="10" dur="400" decel="100000" autoRev="1" fill="hold">
                                          <p:stCondLst>
                                            <p:cond delay="1200"/>
                                          </p:stCondLst>
                                        </p:cTn>
                                        <p:tgtEl>
                                          <p:spTgt spid="2"/>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34" presetClass="entr" presetSubtype="0" fill="hold" nodeType="clickEffect">
                                  <p:stCondLst>
                                    <p:cond delay="0"/>
                                  </p:stCondLst>
                                  <p:childTnLst>
                                    <p:set>
                                      <p:cBhvr>
                                        <p:cTn id="14" dur="1" fill="hold">
                                          <p:stCondLst>
                                            <p:cond delay="0"/>
                                          </p:stCondLst>
                                        </p:cTn>
                                        <p:tgtEl>
                                          <p:spTgt spid="5123"/>
                                        </p:tgtEl>
                                        <p:attrNameLst>
                                          <p:attrName>style.visibility</p:attrName>
                                        </p:attrNameLst>
                                      </p:cBhvr>
                                      <p:to>
                                        <p:strVal val="visible"/>
                                      </p:to>
                                    </p:set>
                                    <p:anim from="(-#ppt_w/2)" to="(#ppt_x)" calcmode="lin" valueType="num">
                                      <p:cBhvr>
                                        <p:cTn id="15" dur="600" fill="hold">
                                          <p:stCondLst>
                                            <p:cond delay="0"/>
                                          </p:stCondLst>
                                        </p:cTn>
                                        <p:tgtEl>
                                          <p:spTgt spid="5123"/>
                                        </p:tgtEl>
                                        <p:attrNameLst>
                                          <p:attrName>ppt_x</p:attrName>
                                        </p:attrNameLst>
                                      </p:cBhvr>
                                    </p:anim>
                                    <p:anim from="0" to="-1.0" calcmode="lin" valueType="num">
                                      <p:cBhvr>
                                        <p:cTn id="16" dur="200" decel="50000" autoRev="1" fill="hold">
                                          <p:stCondLst>
                                            <p:cond delay="600"/>
                                          </p:stCondLst>
                                        </p:cTn>
                                        <p:tgtEl>
                                          <p:spTgt spid="5123"/>
                                        </p:tgtEl>
                                        <p:attrNameLst>
                                          <p:attrName>xshear</p:attrName>
                                        </p:attrNameLst>
                                      </p:cBhvr>
                                    </p:anim>
                                    <p:animScale>
                                      <p:cBhvr>
                                        <p:cTn id="17" dur="200" decel="100000" autoRev="1" fill="hold">
                                          <p:stCondLst>
                                            <p:cond delay="600"/>
                                          </p:stCondLst>
                                        </p:cTn>
                                        <p:tgtEl>
                                          <p:spTgt spid="5123"/>
                                        </p:tgtEl>
                                      </p:cBhvr>
                                      <p:from x="100000" y="100000"/>
                                      <p:to x="80000" y="100000"/>
                                    </p:animScale>
                                    <p:anim by="(#ppt_h/3+#ppt_w*0.1)" calcmode="lin" valueType="num">
                                      <p:cBhvr additive="sum">
                                        <p:cTn id="18" dur="200" decel="100000" autoRev="1" fill="hold">
                                          <p:stCondLst>
                                            <p:cond delay="600"/>
                                          </p:stCondLst>
                                        </p:cTn>
                                        <p:tgtEl>
                                          <p:spTgt spid="5123"/>
                                        </p:tgtEl>
                                        <p:attrNameLst>
                                          <p:attrName>ppt_x</p:attrName>
                                        </p:attrNameLst>
                                      </p:cBhvr>
                                    </p:anim>
                                  </p:childTnLst>
                                </p:cTn>
                              </p:par>
                            </p:childTnLst>
                          </p:cTn>
                        </p:par>
                      </p:childTnLst>
                    </p:cTn>
                  </p:par>
                  <p:par>
                    <p:cTn id="19" fill="hold">
                      <p:stCondLst>
                        <p:cond delay="indefinite"/>
                      </p:stCondLst>
                      <p:childTnLst>
                        <p:par>
                          <p:cTn id="20" fill="hold">
                            <p:stCondLst>
                              <p:cond delay="0"/>
                            </p:stCondLst>
                            <p:childTnLst>
                              <p:par>
                                <p:cTn id="21" presetID="34"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from="(-#ppt_w/2)" to="(#ppt_x)" calcmode="lin" valueType="num">
                                      <p:cBhvr>
                                        <p:cTn id="23" dur="1800" fill="hold">
                                          <p:stCondLst>
                                            <p:cond delay="0"/>
                                          </p:stCondLst>
                                        </p:cTn>
                                        <p:tgtEl>
                                          <p:spTgt spid="3">
                                            <p:txEl>
                                              <p:pRg st="0" end="0"/>
                                            </p:txEl>
                                          </p:spTgt>
                                        </p:tgtEl>
                                        <p:attrNameLst>
                                          <p:attrName>ppt_x</p:attrName>
                                        </p:attrNameLst>
                                      </p:cBhvr>
                                    </p:anim>
                                    <p:anim from="0" to="-1.0" calcmode="lin" valueType="num">
                                      <p:cBhvr>
                                        <p:cTn id="24" dur="600" decel="50000" autoRev="1" fill="hold">
                                          <p:stCondLst>
                                            <p:cond delay="1800"/>
                                          </p:stCondLst>
                                        </p:cTn>
                                        <p:tgtEl>
                                          <p:spTgt spid="3">
                                            <p:txEl>
                                              <p:pRg st="0" end="0"/>
                                            </p:txEl>
                                          </p:spTgt>
                                        </p:tgtEl>
                                        <p:attrNameLst>
                                          <p:attrName>xshear</p:attrName>
                                        </p:attrNameLst>
                                      </p:cBhvr>
                                    </p:anim>
                                    <p:animScale>
                                      <p:cBhvr>
                                        <p:cTn id="25" dur="600" decel="100000" autoRev="1" fill="hold">
                                          <p:stCondLst>
                                            <p:cond delay="1800"/>
                                          </p:stCondLst>
                                        </p:cTn>
                                        <p:tgtEl>
                                          <p:spTgt spid="3">
                                            <p:txEl>
                                              <p:pRg st="0" end="0"/>
                                            </p:txEl>
                                          </p:spTgt>
                                        </p:tgtEl>
                                      </p:cBhvr>
                                      <p:from x="100000" y="100000"/>
                                      <p:to x="80000" y="100000"/>
                                    </p:animScale>
                                    <p:anim by="(#ppt_h/3+#ppt_w*0.1)" calcmode="lin" valueType="num">
                                      <p:cBhvr additive="sum">
                                        <p:cTn id="26" dur="600" decel="100000" autoRev="1" fill="hold">
                                          <p:stCondLst>
                                            <p:cond delay="1800"/>
                                          </p:stCondLst>
                                        </p:cTn>
                                        <p:tgtEl>
                                          <p:spTgt spid="3">
                                            <p:txEl>
                                              <p:pRg st="0" end="0"/>
                                            </p:txEl>
                                          </p:spTgt>
                                        </p:tgtEl>
                                        <p:attrNameLst>
                                          <p:attrName>ppt_x</p:attrName>
                                        </p:attrNameLst>
                                      </p:cBhvr>
                                    </p:anim>
                                  </p:childTnLst>
                                </p:cTn>
                              </p:par>
                            </p:childTnLst>
                          </p:cTn>
                        </p:par>
                      </p:childTnLst>
                    </p:cTn>
                  </p:par>
                  <p:par>
                    <p:cTn id="27" fill="hold">
                      <p:stCondLst>
                        <p:cond delay="indefinite"/>
                      </p:stCondLst>
                      <p:childTnLst>
                        <p:par>
                          <p:cTn id="28" fill="hold">
                            <p:stCondLst>
                              <p:cond delay="0"/>
                            </p:stCondLst>
                            <p:childTnLst>
                              <p:par>
                                <p:cTn id="29" presetID="34"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from="(-#ppt_w/2)" to="(#ppt_x)" calcmode="lin" valueType="num">
                                      <p:cBhvr>
                                        <p:cTn id="31" dur="1800" fill="hold">
                                          <p:stCondLst>
                                            <p:cond delay="0"/>
                                          </p:stCondLst>
                                        </p:cTn>
                                        <p:tgtEl>
                                          <p:spTgt spid="3">
                                            <p:txEl>
                                              <p:pRg st="1" end="1"/>
                                            </p:txEl>
                                          </p:spTgt>
                                        </p:tgtEl>
                                        <p:attrNameLst>
                                          <p:attrName>ppt_x</p:attrName>
                                        </p:attrNameLst>
                                      </p:cBhvr>
                                    </p:anim>
                                    <p:anim from="0" to="-1.0" calcmode="lin" valueType="num">
                                      <p:cBhvr>
                                        <p:cTn id="32" dur="600" decel="50000" autoRev="1" fill="hold">
                                          <p:stCondLst>
                                            <p:cond delay="1800"/>
                                          </p:stCondLst>
                                        </p:cTn>
                                        <p:tgtEl>
                                          <p:spTgt spid="3">
                                            <p:txEl>
                                              <p:pRg st="1" end="1"/>
                                            </p:txEl>
                                          </p:spTgt>
                                        </p:tgtEl>
                                        <p:attrNameLst>
                                          <p:attrName>xshear</p:attrName>
                                        </p:attrNameLst>
                                      </p:cBhvr>
                                    </p:anim>
                                    <p:animScale>
                                      <p:cBhvr>
                                        <p:cTn id="33" dur="600" decel="100000" autoRev="1" fill="hold">
                                          <p:stCondLst>
                                            <p:cond delay="1800"/>
                                          </p:stCondLst>
                                        </p:cTn>
                                        <p:tgtEl>
                                          <p:spTgt spid="3">
                                            <p:txEl>
                                              <p:pRg st="1" end="1"/>
                                            </p:txEl>
                                          </p:spTgt>
                                        </p:tgtEl>
                                      </p:cBhvr>
                                      <p:from x="100000" y="100000"/>
                                      <p:to x="80000" y="100000"/>
                                    </p:animScale>
                                    <p:anim by="(#ppt_h/3+#ppt_w*0.1)" calcmode="lin" valueType="num">
                                      <p:cBhvr additive="sum">
                                        <p:cTn id="34" dur="600" decel="100000" autoRev="1" fill="hold">
                                          <p:stCondLst>
                                            <p:cond delay="1800"/>
                                          </p:stCondLst>
                                        </p:cTn>
                                        <p:tgtEl>
                                          <p:spTgt spid="3">
                                            <p:txEl>
                                              <p:pRg st="1" end="1"/>
                                            </p:txEl>
                                          </p:spTgt>
                                        </p:tgtEl>
                                        <p:attrNameLst>
                                          <p:attrName>ppt_x</p:attrName>
                                        </p:attrNameLst>
                                      </p:cBhvr>
                                    </p:anim>
                                  </p:childTnLst>
                                </p:cTn>
                              </p:par>
                            </p:childTnLst>
                          </p:cTn>
                        </p:par>
                      </p:childTnLst>
                    </p:cTn>
                  </p:par>
                  <p:par>
                    <p:cTn id="35" fill="hold">
                      <p:stCondLst>
                        <p:cond delay="indefinite"/>
                      </p:stCondLst>
                      <p:childTnLst>
                        <p:par>
                          <p:cTn id="36" fill="hold">
                            <p:stCondLst>
                              <p:cond delay="0"/>
                            </p:stCondLst>
                            <p:childTnLst>
                              <p:par>
                                <p:cTn id="37" presetID="34"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from="(-#ppt_w/2)" to="(#ppt_x)" calcmode="lin" valueType="num">
                                      <p:cBhvr>
                                        <p:cTn id="39" dur="1800" fill="hold">
                                          <p:stCondLst>
                                            <p:cond delay="0"/>
                                          </p:stCondLst>
                                        </p:cTn>
                                        <p:tgtEl>
                                          <p:spTgt spid="3">
                                            <p:txEl>
                                              <p:pRg st="2" end="2"/>
                                            </p:txEl>
                                          </p:spTgt>
                                        </p:tgtEl>
                                        <p:attrNameLst>
                                          <p:attrName>ppt_x</p:attrName>
                                        </p:attrNameLst>
                                      </p:cBhvr>
                                    </p:anim>
                                    <p:anim from="0" to="-1.0" calcmode="lin" valueType="num">
                                      <p:cBhvr>
                                        <p:cTn id="40" dur="600" decel="50000" autoRev="1" fill="hold">
                                          <p:stCondLst>
                                            <p:cond delay="1800"/>
                                          </p:stCondLst>
                                        </p:cTn>
                                        <p:tgtEl>
                                          <p:spTgt spid="3">
                                            <p:txEl>
                                              <p:pRg st="2" end="2"/>
                                            </p:txEl>
                                          </p:spTgt>
                                        </p:tgtEl>
                                        <p:attrNameLst>
                                          <p:attrName>xshear</p:attrName>
                                        </p:attrNameLst>
                                      </p:cBhvr>
                                    </p:anim>
                                    <p:animScale>
                                      <p:cBhvr>
                                        <p:cTn id="41" dur="600" decel="100000" autoRev="1" fill="hold">
                                          <p:stCondLst>
                                            <p:cond delay="1800"/>
                                          </p:stCondLst>
                                        </p:cTn>
                                        <p:tgtEl>
                                          <p:spTgt spid="3">
                                            <p:txEl>
                                              <p:pRg st="2" end="2"/>
                                            </p:txEl>
                                          </p:spTgt>
                                        </p:tgtEl>
                                      </p:cBhvr>
                                      <p:from x="100000" y="100000"/>
                                      <p:to x="80000" y="100000"/>
                                    </p:animScale>
                                    <p:anim by="(#ppt_h/3+#ppt_w*0.1)" calcmode="lin" valueType="num">
                                      <p:cBhvr additive="sum">
                                        <p:cTn id="42" dur="600" decel="100000" autoRev="1" fill="hold">
                                          <p:stCondLst>
                                            <p:cond delay="1800"/>
                                          </p:stCondLst>
                                        </p:cTn>
                                        <p:tgtEl>
                                          <p:spTgt spid="3">
                                            <p:txEl>
                                              <p:pRg st="2" end="2"/>
                                            </p:txEl>
                                          </p:spTgt>
                                        </p:tgtEl>
                                        <p:attrNameLst>
                                          <p:attrName>ppt_x</p:attrName>
                                        </p:attrNameLst>
                                      </p:cBhvr>
                                    </p:anim>
                                  </p:childTnLst>
                                </p:cTn>
                              </p:par>
                            </p:childTnLst>
                          </p:cTn>
                        </p:par>
                      </p:childTnLst>
                    </p:cTn>
                  </p:par>
                  <p:par>
                    <p:cTn id="43" fill="hold">
                      <p:stCondLst>
                        <p:cond delay="indefinite"/>
                      </p:stCondLst>
                      <p:childTnLst>
                        <p:par>
                          <p:cTn id="44" fill="hold">
                            <p:stCondLst>
                              <p:cond delay="0"/>
                            </p:stCondLst>
                            <p:childTnLst>
                              <p:par>
                                <p:cTn id="45" presetID="34"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from="(-#ppt_w/2)" to="(#ppt_x)" calcmode="lin" valueType="num">
                                      <p:cBhvr>
                                        <p:cTn id="47" dur="1800" fill="hold">
                                          <p:stCondLst>
                                            <p:cond delay="0"/>
                                          </p:stCondLst>
                                        </p:cTn>
                                        <p:tgtEl>
                                          <p:spTgt spid="3">
                                            <p:txEl>
                                              <p:pRg st="3" end="3"/>
                                            </p:txEl>
                                          </p:spTgt>
                                        </p:tgtEl>
                                        <p:attrNameLst>
                                          <p:attrName>ppt_x</p:attrName>
                                        </p:attrNameLst>
                                      </p:cBhvr>
                                    </p:anim>
                                    <p:anim from="0" to="-1.0" calcmode="lin" valueType="num">
                                      <p:cBhvr>
                                        <p:cTn id="48" dur="600" decel="50000" autoRev="1" fill="hold">
                                          <p:stCondLst>
                                            <p:cond delay="1800"/>
                                          </p:stCondLst>
                                        </p:cTn>
                                        <p:tgtEl>
                                          <p:spTgt spid="3">
                                            <p:txEl>
                                              <p:pRg st="3" end="3"/>
                                            </p:txEl>
                                          </p:spTgt>
                                        </p:tgtEl>
                                        <p:attrNameLst>
                                          <p:attrName>xshear</p:attrName>
                                        </p:attrNameLst>
                                      </p:cBhvr>
                                    </p:anim>
                                    <p:animScale>
                                      <p:cBhvr>
                                        <p:cTn id="49" dur="600" decel="100000" autoRev="1" fill="hold">
                                          <p:stCondLst>
                                            <p:cond delay="1800"/>
                                          </p:stCondLst>
                                        </p:cTn>
                                        <p:tgtEl>
                                          <p:spTgt spid="3">
                                            <p:txEl>
                                              <p:pRg st="3" end="3"/>
                                            </p:txEl>
                                          </p:spTgt>
                                        </p:tgtEl>
                                      </p:cBhvr>
                                      <p:from x="100000" y="100000"/>
                                      <p:to x="80000" y="100000"/>
                                    </p:animScale>
                                    <p:anim by="(#ppt_h/3+#ppt_w*0.1)" calcmode="lin" valueType="num">
                                      <p:cBhvr additive="sum">
                                        <p:cTn id="50" dur="600" decel="100000" autoRev="1" fill="hold">
                                          <p:stCondLst>
                                            <p:cond delay="1800"/>
                                          </p:stCondLst>
                                        </p:cTn>
                                        <p:tgtEl>
                                          <p:spTgt spid="3">
                                            <p:txEl>
                                              <p:pRg st="3" end="3"/>
                                            </p:txEl>
                                          </p:spTgt>
                                        </p:tgtEl>
                                        <p:attrNameLst>
                                          <p:attrName>ppt_x</p:attrName>
                                        </p:attrNameLst>
                                      </p:cBhvr>
                                    </p:anim>
                                  </p:childTnLst>
                                </p:cTn>
                              </p:par>
                            </p:childTnLst>
                          </p:cTn>
                        </p:par>
                      </p:childTnLst>
                    </p:cTn>
                  </p:par>
                  <p:par>
                    <p:cTn id="51" fill="hold">
                      <p:stCondLst>
                        <p:cond delay="indefinite"/>
                      </p:stCondLst>
                      <p:childTnLst>
                        <p:par>
                          <p:cTn id="52" fill="hold">
                            <p:stCondLst>
                              <p:cond delay="0"/>
                            </p:stCondLst>
                            <p:childTnLst>
                              <p:par>
                                <p:cTn id="53" presetID="34"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from="(-#ppt_w/2)" to="(#ppt_x)" calcmode="lin" valueType="num">
                                      <p:cBhvr>
                                        <p:cTn id="55" dur="1800" fill="hold">
                                          <p:stCondLst>
                                            <p:cond delay="0"/>
                                          </p:stCondLst>
                                        </p:cTn>
                                        <p:tgtEl>
                                          <p:spTgt spid="3">
                                            <p:txEl>
                                              <p:pRg st="4" end="4"/>
                                            </p:txEl>
                                          </p:spTgt>
                                        </p:tgtEl>
                                        <p:attrNameLst>
                                          <p:attrName>ppt_x</p:attrName>
                                        </p:attrNameLst>
                                      </p:cBhvr>
                                    </p:anim>
                                    <p:anim from="0" to="-1.0" calcmode="lin" valueType="num">
                                      <p:cBhvr>
                                        <p:cTn id="56" dur="600" decel="50000" autoRev="1" fill="hold">
                                          <p:stCondLst>
                                            <p:cond delay="1800"/>
                                          </p:stCondLst>
                                        </p:cTn>
                                        <p:tgtEl>
                                          <p:spTgt spid="3">
                                            <p:txEl>
                                              <p:pRg st="4" end="4"/>
                                            </p:txEl>
                                          </p:spTgt>
                                        </p:tgtEl>
                                        <p:attrNameLst>
                                          <p:attrName>xshear</p:attrName>
                                        </p:attrNameLst>
                                      </p:cBhvr>
                                    </p:anim>
                                    <p:animScale>
                                      <p:cBhvr>
                                        <p:cTn id="57" dur="600" decel="100000" autoRev="1" fill="hold">
                                          <p:stCondLst>
                                            <p:cond delay="1800"/>
                                          </p:stCondLst>
                                        </p:cTn>
                                        <p:tgtEl>
                                          <p:spTgt spid="3">
                                            <p:txEl>
                                              <p:pRg st="4" end="4"/>
                                            </p:txEl>
                                          </p:spTgt>
                                        </p:tgtEl>
                                      </p:cBhvr>
                                      <p:from x="100000" y="100000"/>
                                      <p:to x="80000" y="100000"/>
                                    </p:animScale>
                                    <p:anim by="(#ppt_h/3+#ppt_w*0.1)" calcmode="lin" valueType="num">
                                      <p:cBhvr additive="sum">
                                        <p:cTn id="58" dur="600" decel="100000" autoRev="1" fill="hold">
                                          <p:stCondLst>
                                            <p:cond delay="1800"/>
                                          </p:stCondLst>
                                        </p:cTn>
                                        <p:tgtEl>
                                          <p:spTgt spid="3">
                                            <p:txEl>
                                              <p:pRg st="4" end="4"/>
                                            </p:txEl>
                                          </p:spTgt>
                                        </p:tgtEl>
                                        <p:attrNameLst>
                                          <p:attrName>ppt_x</p:attrName>
                                        </p:attrNameLst>
                                      </p:cBhvr>
                                    </p:anim>
                                  </p:childTnLst>
                                </p:cTn>
                              </p:par>
                            </p:childTnLst>
                          </p:cTn>
                        </p:par>
                      </p:childTnLst>
                    </p:cTn>
                  </p:par>
                  <p:par>
                    <p:cTn id="59" fill="hold">
                      <p:stCondLst>
                        <p:cond delay="indefinite"/>
                      </p:stCondLst>
                      <p:childTnLst>
                        <p:par>
                          <p:cTn id="60" fill="hold">
                            <p:stCondLst>
                              <p:cond delay="0"/>
                            </p:stCondLst>
                            <p:childTnLst>
                              <p:par>
                                <p:cTn id="61" presetID="30" presetClass="entr" presetSubtype="0" fill="hold" nodeType="click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fade">
                                      <p:cBhvr>
                                        <p:cTn id="63" dur="800" decel="100000"/>
                                        <p:tgtEl>
                                          <p:spTgt spid="6"/>
                                        </p:tgtEl>
                                      </p:cBhvr>
                                    </p:animEffect>
                                    <p:anim calcmode="lin" valueType="num">
                                      <p:cBhvr>
                                        <p:cTn id="64" dur="800" decel="100000" fill="hold"/>
                                        <p:tgtEl>
                                          <p:spTgt spid="6"/>
                                        </p:tgtEl>
                                        <p:attrNameLst>
                                          <p:attrName>style.rotation</p:attrName>
                                        </p:attrNameLst>
                                      </p:cBhvr>
                                      <p:tavLst>
                                        <p:tav tm="0">
                                          <p:val>
                                            <p:fltVal val="-90"/>
                                          </p:val>
                                        </p:tav>
                                        <p:tav tm="100000">
                                          <p:val>
                                            <p:fltVal val="0"/>
                                          </p:val>
                                        </p:tav>
                                      </p:tavLst>
                                    </p:anim>
                                    <p:anim calcmode="lin" valueType="num">
                                      <p:cBhvr>
                                        <p:cTn id="65" dur="800" decel="100000" fill="hold"/>
                                        <p:tgtEl>
                                          <p:spTgt spid="6"/>
                                        </p:tgtEl>
                                        <p:attrNameLst>
                                          <p:attrName>ppt_x</p:attrName>
                                        </p:attrNameLst>
                                      </p:cBhvr>
                                      <p:tavLst>
                                        <p:tav tm="0">
                                          <p:val>
                                            <p:strVal val="#ppt_x+0.4"/>
                                          </p:val>
                                        </p:tav>
                                        <p:tav tm="100000">
                                          <p:val>
                                            <p:strVal val="#ppt_x-0.05"/>
                                          </p:val>
                                        </p:tav>
                                      </p:tavLst>
                                    </p:anim>
                                    <p:anim calcmode="lin" valueType="num">
                                      <p:cBhvr>
                                        <p:cTn id="66" dur="800" decel="100000" fill="hold"/>
                                        <p:tgtEl>
                                          <p:spTgt spid="6"/>
                                        </p:tgtEl>
                                        <p:attrNameLst>
                                          <p:attrName>ppt_y</p:attrName>
                                        </p:attrNameLst>
                                      </p:cBhvr>
                                      <p:tavLst>
                                        <p:tav tm="0">
                                          <p:val>
                                            <p:strVal val="#ppt_y-0.4"/>
                                          </p:val>
                                        </p:tav>
                                        <p:tav tm="100000">
                                          <p:val>
                                            <p:strVal val="#ppt_y+0.1"/>
                                          </p:val>
                                        </p:tav>
                                      </p:tavLst>
                                    </p:anim>
                                    <p:anim calcmode="lin" valueType="num">
                                      <p:cBhvr>
                                        <p:cTn id="67"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68"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52" presetClass="entr" presetSubtype="0" fill="hold" nodeType="clickEffect">
                                  <p:stCondLst>
                                    <p:cond delay="0"/>
                                  </p:stCondLst>
                                  <p:childTnLst>
                                    <p:set>
                                      <p:cBhvr>
                                        <p:cTn id="72" dur="1" fill="hold">
                                          <p:stCondLst>
                                            <p:cond delay="0"/>
                                          </p:stCondLst>
                                        </p:cTn>
                                        <p:tgtEl>
                                          <p:spTgt spid="10">
                                            <p:txEl>
                                              <p:pRg st="0" end="0"/>
                                            </p:txEl>
                                          </p:spTgt>
                                        </p:tgtEl>
                                        <p:attrNameLst>
                                          <p:attrName>style.visibility</p:attrName>
                                        </p:attrNameLst>
                                      </p:cBhvr>
                                      <p:to>
                                        <p:strVal val="visible"/>
                                      </p:to>
                                    </p:set>
                                    <p:animScale>
                                      <p:cBhvr>
                                        <p:cTn id="73" dur="1000" decel="50000" fill="hold">
                                          <p:stCondLst>
                                            <p:cond delay="0"/>
                                          </p:stCondLst>
                                        </p:cTn>
                                        <p:tgtEl>
                                          <p:spTgt spid="10">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4" dur="1000" decel="50000" fill="hold">
                                          <p:stCondLst>
                                            <p:cond delay="0"/>
                                          </p:stCondLst>
                                        </p:cTn>
                                        <p:tgtEl>
                                          <p:spTgt spid="10">
                                            <p:txEl>
                                              <p:pRg st="0" end="0"/>
                                            </p:txEl>
                                          </p:spTgt>
                                        </p:tgtEl>
                                        <p:attrNameLst>
                                          <p:attrName>ppt_x</p:attrName>
                                          <p:attrName>ppt_y</p:attrName>
                                        </p:attrNameLst>
                                      </p:cBhvr>
                                    </p:animMotion>
                                    <p:animEffect transition="in" filter="fade">
                                      <p:cBhvr>
                                        <p:cTn id="75" dur="1000"/>
                                        <p:tgtEl>
                                          <p:spTgt spid="10">
                                            <p:txEl>
                                              <p:pRg st="0" end="0"/>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52" presetClass="entr" presetSubtype="0" fill="hold" nodeType="clickEffect">
                                  <p:stCondLst>
                                    <p:cond delay="0"/>
                                  </p:stCondLst>
                                  <p:childTnLst>
                                    <p:set>
                                      <p:cBhvr>
                                        <p:cTn id="79" dur="1" fill="hold">
                                          <p:stCondLst>
                                            <p:cond delay="0"/>
                                          </p:stCondLst>
                                        </p:cTn>
                                        <p:tgtEl>
                                          <p:spTgt spid="10">
                                            <p:txEl>
                                              <p:pRg st="1" end="1"/>
                                            </p:txEl>
                                          </p:spTgt>
                                        </p:tgtEl>
                                        <p:attrNameLst>
                                          <p:attrName>style.visibility</p:attrName>
                                        </p:attrNameLst>
                                      </p:cBhvr>
                                      <p:to>
                                        <p:strVal val="visible"/>
                                      </p:to>
                                    </p:set>
                                    <p:animScale>
                                      <p:cBhvr>
                                        <p:cTn id="80" dur="1000" decel="50000" fill="hold">
                                          <p:stCondLst>
                                            <p:cond delay="0"/>
                                          </p:stCondLst>
                                        </p:cTn>
                                        <p:tgtEl>
                                          <p:spTgt spid="10">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1" dur="1000" decel="50000" fill="hold">
                                          <p:stCondLst>
                                            <p:cond delay="0"/>
                                          </p:stCondLst>
                                        </p:cTn>
                                        <p:tgtEl>
                                          <p:spTgt spid="10">
                                            <p:txEl>
                                              <p:pRg st="1" end="1"/>
                                            </p:txEl>
                                          </p:spTgt>
                                        </p:tgtEl>
                                        <p:attrNameLst>
                                          <p:attrName>ppt_x</p:attrName>
                                          <p:attrName>ppt_y</p:attrName>
                                        </p:attrNameLst>
                                      </p:cBhvr>
                                    </p:animMotion>
                                    <p:animEffect transition="in" filter="fade">
                                      <p:cBhvr>
                                        <p:cTn id="82" dur="10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315</TotalTime>
  <Words>457</Words>
  <Application>Microsoft Office PowerPoint</Application>
  <PresentationFormat>On-screen Show (4:3)</PresentationFormat>
  <Paragraphs>30</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Slide 1</vt:lpstr>
      <vt:lpstr>Off To The Hospital</vt:lpstr>
      <vt:lpstr>Too Many Visitors</vt:lpstr>
      <vt:lpstr>Out of Duty?</vt:lpstr>
      <vt:lpstr>To Cheer Up The Patient</vt:lpstr>
      <vt:lpstr>Out Of Curiosity </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Mannie</dc:creator>
  <cp:lastModifiedBy>Mannie</cp:lastModifiedBy>
  <cp:revision>37</cp:revision>
  <dcterms:created xsi:type="dcterms:W3CDTF">2014-11-28T22:25:16Z</dcterms:created>
  <dcterms:modified xsi:type="dcterms:W3CDTF">2014-11-30T00:28:38Z</dcterms:modified>
</cp:coreProperties>
</file>